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4.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335" r:id="rId3"/>
    <p:sldId id="500" r:id="rId4"/>
    <p:sldId id="312" r:id="rId5"/>
    <p:sldId id="399" r:id="rId6"/>
    <p:sldId id="463" r:id="rId8"/>
    <p:sldId id="499" r:id="rId9"/>
    <p:sldId id="316" r:id="rId10"/>
    <p:sldId id="401" r:id="rId11"/>
    <p:sldId id="464" r:id="rId12"/>
    <p:sldId id="501" r:id="rId13"/>
    <p:sldId id="503" r:id="rId14"/>
    <p:sldId id="465" r:id="rId15"/>
    <p:sldId id="504" r:id="rId16"/>
    <p:sldId id="505" r:id="rId17"/>
    <p:sldId id="507" r:id="rId18"/>
    <p:sldId id="508" r:id="rId19"/>
    <p:sldId id="314" r:id="rId20"/>
    <p:sldId id="509" r:id="rId21"/>
    <p:sldId id="466" r:id="rId22"/>
    <p:sldId id="510" r:id="rId23"/>
    <p:sldId id="319" r:id="rId24"/>
    <p:sldId id="517" r:id="rId25"/>
    <p:sldId id="469" r:id="rId26"/>
    <p:sldId id="518" r:id="rId27"/>
    <p:sldId id="520" r:id="rId28"/>
    <p:sldId id="549" r:id="rId29"/>
    <p:sldId id="542" r:id="rId30"/>
    <p:sldId id="317" r:id="rId31"/>
    <p:sldId id="521" r:id="rId32"/>
    <p:sldId id="522" r:id="rId33"/>
    <p:sldId id="544" r:id="rId34"/>
    <p:sldId id="546" r:id="rId35"/>
    <p:sldId id="373" r:id="rId36"/>
  </p:sldIdLst>
  <p:sldSz cx="12192000" cy="6858000"/>
  <p:notesSz cx="6858000" cy="9144000"/>
  <p:embeddedFontLst>
    <p:embeddedFont>
      <p:font typeface="微软雅黑" panose="020B0503020204020204" charset="-122"/>
      <p:regular r:id="rId41"/>
    </p:embeddedFont>
    <p:embeddedFont>
      <p:font typeface="黑体" panose="02010609060101010101" charset="-122"/>
      <p:regular r:id="rId42"/>
    </p:embeddedFont>
    <p:embeddedFont>
      <p:font typeface="Calibri" panose="020F0502020204030204" charset="0"/>
      <p:regular r:id="rId43"/>
      <p:bold r:id="rId44"/>
      <p:italic r:id="rId45"/>
      <p:boldItalic r:id="rId46"/>
    </p:embeddedFont>
    <p:embeddedFont>
      <p:font typeface="Calibri Light" panose="020F0302020204030204" charset="0"/>
      <p:regular r:id="rId47"/>
      <p: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DE9E3F"/>
    <a:srgbClr val="083473"/>
    <a:srgbClr val="DC9234"/>
    <a:srgbClr val="0D64A6"/>
    <a:srgbClr val="2581A9"/>
    <a:srgbClr val="ED7D31"/>
    <a:srgbClr val="152C55"/>
    <a:srgbClr val="2580A9"/>
    <a:srgbClr val="FDD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18" autoAdjust="0"/>
  </p:normalViewPr>
  <p:slideViewPr>
    <p:cSldViewPr snapToGrid="0">
      <p:cViewPr varScale="1">
        <p:scale>
          <a:sx n="63" d="100"/>
          <a:sy n="63" d="100"/>
        </p:scale>
        <p:origin x="264"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gs" Target="tags/tag390.xml"/><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66850" y="182880"/>
            <a:ext cx="5104130" cy="448310"/>
          </a:xfrm>
        </p:spPr>
        <p:txBody>
          <a:bodyPr/>
          <a:lstStyle>
            <a:lvl1pPr marL="0" indent="0" algn="ctr">
              <a:buNone/>
              <a:defRPr sz="2400">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
        <p:nvSpPr>
          <p:cNvPr id="14" name="矩形 13"/>
          <p:cNvSpPr/>
          <p:nvPr userDrawn="1"/>
        </p:nvSpPr>
        <p:spPr>
          <a:xfrm>
            <a:off x="-635" y="280035"/>
            <a:ext cx="1467485" cy="25336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6571615" y="280670"/>
            <a:ext cx="5620385" cy="25209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QQ截图20201128002013"/>
          <p:cNvPicPr>
            <a:picLocks noChangeAspect="1"/>
          </p:cNvPicPr>
          <p:nvPr userDrawn="1"/>
        </p:nvPicPr>
        <p:blipFill>
          <a:blip r:embed="rId2"/>
          <a:srcRect l="15884" t="14023" r="18094" b="10846"/>
          <a:stretch>
            <a:fillRect/>
          </a:stretch>
        </p:blipFill>
        <p:spPr>
          <a:xfrm>
            <a:off x="11196955" y="26035"/>
            <a:ext cx="758825" cy="7613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7" name="矩形 16"/>
          <p:cNvSpPr/>
          <p:nvPr userDrawn="1"/>
        </p:nvSpPr>
        <p:spPr>
          <a:xfrm>
            <a:off x="3844965" y="1075542"/>
            <a:ext cx="7742231" cy="4706916"/>
          </a:xfrm>
          <a:prstGeom prst="rect">
            <a:avLst/>
          </a:prstGeom>
          <a:noFill/>
          <a:ln w="63500">
            <a:solidFill>
              <a:srgbClr val="005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Dell\Desktop\新建文件夹\3a5fdfaa-5fba-418a-9b44-3c8a196f917a.jpg3a5fdfaa-5fba-418a-9b44-3c8a196f917a"/>
          <p:cNvPicPr>
            <a:picLocks noChangeAspect="1"/>
          </p:cNvPicPr>
          <p:nvPr userDrawn="1"/>
        </p:nvPicPr>
        <p:blipFill rotWithShape="1">
          <a:blip r:embed="rId2"/>
          <a:srcRect/>
          <a:stretch>
            <a:fillRect/>
          </a:stretch>
        </p:blipFill>
        <p:spPr>
          <a:xfrm>
            <a:off x="0" y="635"/>
            <a:ext cx="5514340" cy="6856730"/>
          </a:xfrm>
          <a:custGeom>
            <a:avLst/>
            <a:gdLst>
              <a:gd name="connsiteX0" fmla="*/ 0 w 5514109"/>
              <a:gd name="connsiteY0" fmla="*/ 0 h 6858000"/>
              <a:gd name="connsiteX1" fmla="*/ 5514109 w 5514109"/>
              <a:gd name="connsiteY1" fmla="*/ 0 h 6858000"/>
              <a:gd name="connsiteX2" fmla="*/ 5514109 w 5514109"/>
              <a:gd name="connsiteY2" fmla="*/ 6858000 h 6858000"/>
              <a:gd name="connsiteX3" fmla="*/ 0 w 55141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14109" h="6858000">
                <a:moveTo>
                  <a:pt x="0" y="0"/>
                </a:moveTo>
                <a:lnTo>
                  <a:pt x="5514109" y="0"/>
                </a:lnTo>
                <a:lnTo>
                  <a:pt x="5514109" y="6858000"/>
                </a:lnTo>
                <a:lnTo>
                  <a:pt x="0" y="6858000"/>
                </a:lnTo>
                <a:close/>
              </a:path>
            </a:pathLst>
          </a:custGeom>
        </p:spPr>
      </p:pic>
      <p:sp>
        <p:nvSpPr>
          <p:cNvPr id="6" name="矩形 5"/>
          <p:cNvSpPr/>
          <p:nvPr userDrawn="1"/>
        </p:nvSpPr>
        <p:spPr>
          <a:xfrm>
            <a:off x="0" y="635"/>
            <a:ext cx="5514109" cy="6858000"/>
          </a:xfrm>
          <a:prstGeom prst="rect">
            <a:avLst/>
          </a:prstGeom>
          <a:solidFill>
            <a:srgbClr val="0834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529442" y="2411550"/>
            <a:ext cx="3222172" cy="1200329"/>
          </a:xfrm>
          <a:prstGeom prst="rect">
            <a:avLst/>
          </a:prstGeom>
          <a:noFill/>
        </p:spPr>
        <p:txBody>
          <a:bodyPr wrap="square" rtlCol="0">
            <a:spAutoFit/>
          </a:bodyPr>
          <a:lstStyle/>
          <a:p>
            <a:r>
              <a:rPr lang="zh-CN" altLang="en-US" sz="7200" b="0" spc="1600" dirty="0">
                <a:solidFill>
                  <a:schemeClr val="bg1"/>
                </a:solidFill>
                <a:latin typeface="+mj-ea"/>
                <a:ea typeface="+mj-ea"/>
              </a:rPr>
              <a:t>目录</a:t>
            </a:r>
            <a:endParaRPr lang="zh-CN" altLang="en-US" sz="7200" b="0" spc="1600" dirty="0">
              <a:solidFill>
                <a:schemeClr val="bg1"/>
              </a:solidFill>
              <a:latin typeface="+mj-ea"/>
              <a:ea typeface="+mj-ea"/>
            </a:endParaRPr>
          </a:p>
        </p:txBody>
      </p:sp>
      <p:cxnSp>
        <p:nvCxnSpPr>
          <p:cNvPr id="12" name="直接连接符 11"/>
          <p:cNvCxnSpPr/>
          <p:nvPr userDrawn="1"/>
        </p:nvCxnSpPr>
        <p:spPr>
          <a:xfrm flipH="1">
            <a:off x="3308209" y="3487992"/>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flipH="1">
            <a:off x="576775" y="1959543"/>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userDrawn="1"/>
        </p:nvSpPr>
        <p:spPr>
          <a:xfrm>
            <a:off x="1652969" y="3514334"/>
            <a:ext cx="2648700" cy="584775"/>
          </a:xfrm>
          <a:prstGeom prst="rect">
            <a:avLst/>
          </a:prstGeom>
          <a:noFill/>
        </p:spPr>
        <p:txBody>
          <a:bodyPr wrap="square" rtlCol="0">
            <a:spAutoFit/>
          </a:bodyPr>
          <a:lstStyle/>
          <a:p>
            <a:r>
              <a:rPr lang="en-US" altLang="zh-CN" sz="3200" spc="-40" dirty="0">
                <a:solidFill>
                  <a:schemeClr val="bg1"/>
                </a:solidFill>
                <a:latin typeface="+mj-ea"/>
                <a:ea typeface="+mj-ea"/>
              </a:rPr>
              <a:t>CONTENT</a:t>
            </a:r>
            <a:endParaRPr lang="zh-CN" altLang="en-US" sz="3200" spc="-40" dirty="0">
              <a:solidFill>
                <a:schemeClr val="bg1"/>
              </a:solidFill>
              <a:latin typeface="+mj-ea"/>
              <a:ea typeface="+mj-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C:\Users\Dell\Desktop\新建文件夹\76e75dcb-0744-4e56-b85b-057bed628547.jpg76e75dcb-0744-4e56-b85b-057bed628547"/>
          <p:cNvPicPr>
            <a:picLocks noChangeAspect="1"/>
          </p:cNvPicPr>
          <p:nvPr userDrawn="1"/>
        </p:nvPicPr>
        <p:blipFill>
          <a:blip r:embed="rId2"/>
          <a:srcRect/>
          <a:stretch>
            <a:fillRect/>
          </a:stretch>
        </p:blipFill>
        <p:spPr>
          <a:xfrm>
            <a:off x="-635"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H:\学务部汇报模板\8ab94a50-cf4a-49a0-9370-cb905f1d7dc5.jpg8ab94a50-cf4a-49a0-9370-cb905f1d7dc5"/>
          <p:cNvPicPr>
            <a:picLocks noChangeAspect="1"/>
          </p:cNvPicPr>
          <p:nvPr userDrawn="1"/>
        </p:nvPicPr>
        <p:blipFill>
          <a:blip r:embed="rId2"/>
          <a:srcRect t="6709" b="10217"/>
          <a:stretch>
            <a:fillRect/>
          </a:stretch>
        </p:blipFill>
        <p:spPr>
          <a:xfrm>
            <a:off x="0" y="-60960"/>
            <a:ext cx="12192635" cy="691959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H:\学务部汇报模板\9b1db4e8-e4f2-4114-a481-596ca80f0120.jpg9b1db4e8-e4f2-4114-a481-596ca80f0120"/>
          <p:cNvPicPr>
            <a:picLocks noChangeAspect="1"/>
          </p:cNvPicPr>
          <p:nvPr userDrawn="1"/>
        </p:nvPicPr>
        <p:blipFill>
          <a:blip r:embed="rId2"/>
          <a:srcRect/>
          <a:stretch>
            <a:fillRect/>
          </a:stretch>
        </p:blipFill>
        <p:spPr>
          <a:xfrm>
            <a:off x="0"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H:\学务部汇报模板\备用-可用篇章页\春日风车.jpg春日风车"/>
          <p:cNvPicPr>
            <a:picLocks noChangeAspect="1"/>
          </p:cNvPicPr>
          <p:nvPr userDrawn="1"/>
        </p:nvPicPr>
        <p:blipFill>
          <a:blip r:embed="rId2"/>
          <a:srcRect/>
          <a:stretch>
            <a:fillRect/>
          </a:stretch>
        </p:blipFill>
        <p:spPr>
          <a:xfrm>
            <a:off x="0" y="0"/>
            <a:ext cx="12192000"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H:\学务部汇报模板\备用-可用篇章页\冬.jpg冬"/>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H:\学务部汇报模板\备用-可用篇章页\校园全景航拍.jpg校园全景航拍"/>
          <p:cNvPicPr>
            <a:picLocks noChangeAspect="1"/>
          </p:cNvPicPr>
          <p:nvPr userDrawn="1"/>
        </p:nvPicPr>
        <p:blipFill>
          <a:blip r:embed="rId2"/>
          <a:srcRect/>
          <a:stretch>
            <a:fillRect/>
          </a:stretch>
        </p:blipFill>
        <p:spPr>
          <a:xfrm>
            <a:off x="0"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H:\学务部汇报模板\备用-可用篇章页\聚焦三全前过渡页.jpg聚焦三全前过渡页"/>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H:\学务部汇报模板\77f032d5-726a-434e-ae77-5c4def1fd35c.jpg77f032d5-726a-434e-ae77-5c4def1fd35c"/>
          <p:cNvPicPr>
            <a:picLocks noChangeAspect="1"/>
          </p:cNvPicPr>
          <p:nvPr userDrawn="1"/>
        </p:nvPicPr>
        <p:blipFill>
          <a:blip r:embed="rId2"/>
          <a:srcRect/>
          <a:stretch>
            <a:fillRect/>
          </a:stretch>
        </p:blipFill>
        <p:spPr>
          <a:xfrm>
            <a:off x="26035" y="0"/>
            <a:ext cx="1213929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A3C12-2C0D-4A09-A7E6-C5803A5A56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4185-B5BF-4E70-904A-87DF1A04DD6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1.xml"/><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7" Type="http://schemas.openxmlformats.org/officeDocument/2006/relationships/slideLayout" Target="../slideLayouts/slideLayout1.xml"/><Relationship Id="rId36" Type="http://schemas.openxmlformats.org/officeDocument/2006/relationships/tags" Target="../tags/tag65.xml"/><Relationship Id="rId35" Type="http://schemas.openxmlformats.org/officeDocument/2006/relationships/tags" Target="../tags/tag64.xml"/><Relationship Id="rId34" Type="http://schemas.openxmlformats.org/officeDocument/2006/relationships/tags" Target="../tags/tag63.xml"/><Relationship Id="rId33" Type="http://schemas.openxmlformats.org/officeDocument/2006/relationships/tags" Target="../tags/tag62.xml"/><Relationship Id="rId32" Type="http://schemas.openxmlformats.org/officeDocument/2006/relationships/tags" Target="../tags/tag61.xml"/><Relationship Id="rId31" Type="http://schemas.openxmlformats.org/officeDocument/2006/relationships/tags" Target="../tags/tag60.xml"/><Relationship Id="rId30" Type="http://schemas.openxmlformats.org/officeDocument/2006/relationships/tags" Target="../tags/tag59.xml"/><Relationship Id="rId3" Type="http://schemas.openxmlformats.org/officeDocument/2006/relationships/tags" Target="../tags/tag32.xml"/><Relationship Id="rId29" Type="http://schemas.openxmlformats.org/officeDocument/2006/relationships/tags" Target="../tags/tag58.xml"/><Relationship Id="rId28" Type="http://schemas.openxmlformats.org/officeDocument/2006/relationships/tags" Target="../tags/tag57.xml"/><Relationship Id="rId27" Type="http://schemas.openxmlformats.org/officeDocument/2006/relationships/tags" Target="../tags/tag56.xml"/><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1.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7" Type="http://schemas.openxmlformats.org/officeDocument/2006/relationships/slideLayout" Target="../slideLayouts/slideLayout1.xml"/><Relationship Id="rId36" Type="http://schemas.openxmlformats.org/officeDocument/2006/relationships/tags" Target="../tags/tag103.xml"/><Relationship Id="rId35" Type="http://schemas.openxmlformats.org/officeDocument/2006/relationships/tags" Target="../tags/tag102.xml"/><Relationship Id="rId34" Type="http://schemas.openxmlformats.org/officeDocument/2006/relationships/tags" Target="../tags/tag101.xml"/><Relationship Id="rId33" Type="http://schemas.openxmlformats.org/officeDocument/2006/relationships/tags" Target="../tags/tag100.xml"/><Relationship Id="rId32" Type="http://schemas.openxmlformats.org/officeDocument/2006/relationships/tags" Target="../tags/tag99.xml"/><Relationship Id="rId31" Type="http://schemas.openxmlformats.org/officeDocument/2006/relationships/tags" Target="../tags/tag98.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04.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16.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7" Type="http://schemas.openxmlformats.org/officeDocument/2006/relationships/slideLayout" Target="../slideLayouts/slideLayout1.xml"/><Relationship Id="rId36" Type="http://schemas.openxmlformats.org/officeDocument/2006/relationships/tags" Target="../tags/tag145.xml"/><Relationship Id="rId35" Type="http://schemas.openxmlformats.org/officeDocument/2006/relationships/tags" Target="../tags/tag144.xml"/><Relationship Id="rId34" Type="http://schemas.openxmlformats.org/officeDocument/2006/relationships/tags" Target="../tags/tag143.xml"/><Relationship Id="rId33" Type="http://schemas.openxmlformats.org/officeDocument/2006/relationships/tags" Target="../tags/tag142.xml"/><Relationship Id="rId32" Type="http://schemas.openxmlformats.org/officeDocument/2006/relationships/tags" Target="../tags/tag141.xml"/><Relationship Id="rId31" Type="http://schemas.openxmlformats.org/officeDocument/2006/relationships/tags" Target="../tags/tag140.xml"/><Relationship Id="rId30" Type="http://schemas.openxmlformats.org/officeDocument/2006/relationships/tags" Target="../tags/tag139.xml"/><Relationship Id="rId3" Type="http://schemas.openxmlformats.org/officeDocument/2006/relationships/tags" Target="../tags/tag112.xml"/><Relationship Id="rId29" Type="http://schemas.openxmlformats.org/officeDocument/2006/relationships/tags" Target="../tags/tag138.xml"/><Relationship Id="rId28" Type="http://schemas.openxmlformats.org/officeDocument/2006/relationships/tags" Target="../tags/tag137.xml"/><Relationship Id="rId27" Type="http://schemas.openxmlformats.org/officeDocument/2006/relationships/tags" Target="../tags/tag136.xml"/><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tags" Target="../tags/tag131.xml"/><Relationship Id="rId21" Type="http://schemas.openxmlformats.org/officeDocument/2006/relationships/tags" Target="../tags/tag130.xml"/><Relationship Id="rId20" Type="http://schemas.openxmlformats.org/officeDocument/2006/relationships/tags" Target="../tags/tag129.xml"/><Relationship Id="rId2" Type="http://schemas.openxmlformats.org/officeDocument/2006/relationships/tags" Target="../tags/tag111.xml"/><Relationship Id="rId19" Type="http://schemas.openxmlformats.org/officeDocument/2006/relationships/tags" Target="../tags/tag128.xml"/><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tags" Target="../tags/tag1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4" Type="http://schemas.openxmlformats.org/officeDocument/2006/relationships/slideLayout" Target="../slideLayouts/slideLayout1.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7" Type="http://schemas.openxmlformats.org/officeDocument/2006/relationships/slideLayout" Target="../slideLayouts/slideLayout1.xml"/><Relationship Id="rId36" Type="http://schemas.openxmlformats.org/officeDocument/2006/relationships/tags" Target="../tags/tag202.xml"/><Relationship Id="rId35" Type="http://schemas.openxmlformats.org/officeDocument/2006/relationships/tags" Target="../tags/tag201.xml"/><Relationship Id="rId34" Type="http://schemas.openxmlformats.org/officeDocument/2006/relationships/tags" Target="../tags/tag200.xml"/><Relationship Id="rId33" Type="http://schemas.openxmlformats.org/officeDocument/2006/relationships/tags" Target="../tags/tag199.xml"/><Relationship Id="rId32" Type="http://schemas.openxmlformats.org/officeDocument/2006/relationships/tags" Target="../tags/tag198.xml"/><Relationship Id="rId31" Type="http://schemas.openxmlformats.org/officeDocument/2006/relationships/tags" Target="../tags/tag197.xml"/><Relationship Id="rId30" Type="http://schemas.openxmlformats.org/officeDocument/2006/relationships/tags" Target="../tags/tag196.xml"/><Relationship Id="rId3" Type="http://schemas.openxmlformats.org/officeDocument/2006/relationships/tags" Target="../tags/tag169.xml"/><Relationship Id="rId29" Type="http://schemas.openxmlformats.org/officeDocument/2006/relationships/tags" Target="../tags/tag195.xml"/><Relationship Id="rId28" Type="http://schemas.openxmlformats.org/officeDocument/2006/relationships/tags" Target="../tags/tag194.xml"/><Relationship Id="rId27" Type="http://schemas.openxmlformats.org/officeDocument/2006/relationships/tags" Target="../tags/tag193.xml"/><Relationship Id="rId26" Type="http://schemas.openxmlformats.org/officeDocument/2006/relationships/tags" Target="../tags/tag192.xml"/><Relationship Id="rId25" Type="http://schemas.openxmlformats.org/officeDocument/2006/relationships/tags" Target="../tags/tag191.xml"/><Relationship Id="rId24" Type="http://schemas.openxmlformats.org/officeDocument/2006/relationships/tags" Target="../tags/tag190.xml"/><Relationship Id="rId23" Type="http://schemas.openxmlformats.org/officeDocument/2006/relationships/tags" Target="../tags/tag189.xml"/><Relationship Id="rId22" Type="http://schemas.openxmlformats.org/officeDocument/2006/relationships/tags" Target="../tags/tag188.xml"/><Relationship Id="rId21" Type="http://schemas.openxmlformats.org/officeDocument/2006/relationships/tags" Target="../tags/tag187.xml"/><Relationship Id="rId20" Type="http://schemas.openxmlformats.org/officeDocument/2006/relationships/tags" Target="../tags/tag186.xml"/><Relationship Id="rId2" Type="http://schemas.openxmlformats.org/officeDocument/2006/relationships/tags" Target="../tags/tag168.xml"/><Relationship Id="rId19" Type="http://schemas.openxmlformats.org/officeDocument/2006/relationships/tags" Target="../tags/tag185.xml"/><Relationship Id="rId18" Type="http://schemas.openxmlformats.org/officeDocument/2006/relationships/tags" Target="../tags/tag184.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3" Type="http://schemas.openxmlformats.org/officeDocument/2006/relationships/notesSlide" Target="../notesSlides/notesSlide9.xml"/><Relationship Id="rId22" Type="http://schemas.openxmlformats.org/officeDocument/2006/relationships/slideLayout" Target="../slideLayouts/slideLayout1.xml"/><Relationship Id="rId21" Type="http://schemas.openxmlformats.org/officeDocument/2006/relationships/tags" Target="../tags/tag223.xml"/><Relationship Id="rId20" Type="http://schemas.openxmlformats.org/officeDocument/2006/relationships/tags" Target="../tags/tag222.xml"/><Relationship Id="rId2" Type="http://schemas.openxmlformats.org/officeDocument/2006/relationships/tags" Target="../tags/tag204.xml"/><Relationship Id="rId19" Type="http://schemas.openxmlformats.org/officeDocument/2006/relationships/tags" Target="../tags/tag221.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s>
</file>

<file path=ppt/slides/_rels/slide24.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2" Type="http://schemas.openxmlformats.org/officeDocument/2006/relationships/slideLayout" Target="../slideLayouts/slideLayout1.xml"/><Relationship Id="rId31" Type="http://schemas.openxmlformats.org/officeDocument/2006/relationships/tags" Target="../tags/tag259.xml"/><Relationship Id="rId30" Type="http://schemas.openxmlformats.org/officeDocument/2006/relationships/tags" Target="../tags/tag258.xml"/><Relationship Id="rId3" Type="http://schemas.openxmlformats.org/officeDocument/2006/relationships/tags" Target="../tags/tag231.xml"/><Relationship Id="rId29" Type="http://schemas.openxmlformats.org/officeDocument/2006/relationships/tags" Target="../tags/tag257.xml"/><Relationship Id="rId28" Type="http://schemas.openxmlformats.org/officeDocument/2006/relationships/tags" Target="../tags/tag256.xml"/><Relationship Id="rId27" Type="http://schemas.openxmlformats.org/officeDocument/2006/relationships/tags" Target="../tags/tag255.xml"/><Relationship Id="rId26" Type="http://schemas.openxmlformats.org/officeDocument/2006/relationships/tags" Target="../tags/tag254.xml"/><Relationship Id="rId25" Type="http://schemas.openxmlformats.org/officeDocument/2006/relationships/tags" Target="../tags/tag253.xml"/><Relationship Id="rId24" Type="http://schemas.openxmlformats.org/officeDocument/2006/relationships/tags" Target="../tags/tag252.xml"/><Relationship Id="rId23" Type="http://schemas.openxmlformats.org/officeDocument/2006/relationships/tags" Target="../tags/tag251.xml"/><Relationship Id="rId22" Type="http://schemas.openxmlformats.org/officeDocument/2006/relationships/tags" Target="../tags/tag250.xml"/><Relationship Id="rId21" Type="http://schemas.openxmlformats.org/officeDocument/2006/relationships/tags" Target="../tags/tag249.xml"/><Relationship Id="rId20" Type="http://schemas.openxmlformats.org/officeDocument/2006/relationships/tags" Target="../tags/tag248.xml"/><Relationship Id="rId2" Type="http://schemas.openxmlformats.org/officeDocument/2006/relationships/tags" Target="../tags/tag230.xml"/><Relationship Id="rId19" Type="http://schemas.openxmlformats.org/officeDocument/2006/relationships/tags" Target="../tags/tag247.xml"/><Relationship Id="rId18" Type="http://schemas.openxmlformats.org/officeDocument/2006/relationships/tags" Target="../tags/tag246.xml"/><Relationship Id="rId17" Type="http://schemas.openxmlformats.org/officeDocument/2006/relationships/tags" Target="../tags/tag245.xml"/><Relationship Id="rId16" Type="http://schemas.openxmlformats.org/officeDocument/2006/relationships/tags" Target="../tags/tag244.xml"/><Relationship Id="rId15" Type="http://schemas.openxmlformats.org/officeDocument/2006/relationships/tags" Target="../tags/tag243.xml"/><Relationship Id="rId14" Type="http://schemas.openxmlformats.org/officeDocument/2006/relationships/tags" Target="../tags/tag242.xml"/><Relationship Id="rId13" Type="http://schemas.openxmlformats.org/officeDocument/2006/relationships/tags" Target="../tags/tag241.xml"/><Relationship Id="rId12" Type="http://schemas.openxmlformats.org/officeDocument/2006/relationships/tags" Target="../tags/tag240.xml"/><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tags" Target="../tags/tag229.xml"/></Relationships>
</file>

<file path=ppt/slides/_rels/slide25.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8" Type="http://schemas.openxmlformats.org/officeDocument/2006/relationships/notesSlide" Target="../notesSlides/notesSlide10.xml"/><Relationship Id="rId27" Type="http://schemas.openxmlformats.org/officeDocument/2006/relationships/slideLayout" Target="../slideLayouts/slideLayout1.xml"/><Relationship Id="rId26" Type="http://schemas.openxmlformats.org/officeDocument/2006/relationships/tags" Target="../tags/tag285.xml"/><Relationship Id="rId25" Type="http://schemas.openxmlformats.org/officeDocument/2006/relationships/tags" Target="../tags/tag284.xml"/><Relationship Id="rId24" Type="http://schemas.openxmlformats.org/officeDocument/2006/relationships/tags" Target="../tags/tag283.xml"/><Relationship Id="rId23" Type="http://schemas.openxmlformats.org/officeDocument/2006/relationships/tags" Target="../tags/tag282.xml"/><Relationship Id="rId22" Type="http://schemas.openxmlformats.org/officeDocument/2006/relationships/tags" Target="../tags/tag281.xml"/><Relationship Id="rId21" Type="http://schemas.openxmlformats.org/officeDocument/2006/relationships/tags" Target="../tags/tag280.xml"/><Relationship Id="rId20" Type="http://schemas.openxmlformats.org/officeDocument/2006/relationships/tags" Target="../tags/tag279.xml"/><Relationship Id="rId2" Type="http://schemas.openxmlformats.org/officeDocument/2006/relationships/tags" Target="../tags/tag261.xml"/><Relationship Id="rId19" Type="http://schemas.openxmlformats.org/officeDocument/2006/relationships/tags" Target="../tags/tag278.xml"/><Relationship Id="rId18" Type="http://schemas.openxmlformats.org/officeDocument/2006/relationships/tags" Target="../tags/tag277.xml"/><Relationship Id="rId17" Type="http://schemas.openxmlformats.org/officeDocument/2006/relationships/tags" Target="../tags/tag276.xml"/><Relationship Id="rId16" Type="http://schemas.openxmlformats.org/officeDocument/2006/relationships/tags" Target="../tags/tag275.xml"/><Relationship Id="rId15" Type="http://schemas.openxmlformats.org/officeDocument/2006/relationships/tags" Target="../tags/tag274.xml"/><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tags" Target="../tags/tag271.xml"/><Relationship Id="rId11" Type="http://schemas.openxmlformats.org/officeDocument/2006/relationships/tags" Target="../tags/tag270.xml"/><Relationship Id="rId10" Type="http://schemas.openxmlformats.org/officeDocument/2006/relationships/tags" Target="../tags/tag269.xml"/><Relationship Id="rId1" Type="http://schemas.openxmlformats.org/officeDocument/2006/relationships/tags" Target="../tags/tag2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2" Type="http://schemas.openxmlformats.org/officeDocument/2006/relationships/slideLayout" Target="../slideLayouts/slideLayout1.xml"/><Relationship Id="rId31" Type="http://schemas.openxmlformats.org/officeDocument/2006/relationships/tags" Target="../tags/tag316.xml"/><Relationship Id="rId30" Type="http://schemas.openxmlformats.org/officeDocument/2006/relationships/tags" Target="../tags/tag315.xml"/><Relationship Id="rId3" Type="http://schemas.openxmlformats.org/officeDocument/2006/relationships/tags" Target="../tags/tag288.xml"/><Relationship Id="rId29" Type="http://schemas.openxmlformats.org/officeDocument/2006/relationships/tags" Target="../tags/tag314.xml"/><Relationship Id="rId28" Type="http://schemas.openxmlformats.org/officeDocument/2006/relationships/tags" Target="../tags/tag313.xml"/><Relationship Id="rId27" Type="http://schemas.openxmlformats.org/officeDocument/2006/relationships/tags" Target="../tags/tag312.xml"/><Relationship Id="rId26" Type="http://schemas.openxmlformats.org/officeDocument/2006/relationships/tags" Target="../tags/tag311.xml"/><Relationship Id="rId25" Type="http://schemas.openxmlformats.org/officeDocument/2006/relationships/tags" Target="../tags/tag310.xml"/><Relationship Id="rId24" Type="http://schemas.openxmlformats.org/officeDocument/2006/relationships/tags" Target="../tags/tag309.xml"/><Relationship Id="rId23" Type="http://schemas.openxmlformats.org/officeDocument/2006/relationships/tags" Target="../tags/tag308.xml"/><Relationship Id="rId22" Type="http://schemas.openxmlformats.org/officeDocument/2006/relationships/tags" Target="../tags/tag307.xml"/><Relationship Id="rId21" Type="http://schemas.openxmlformats.org/officeDocument/2006/relationships/tags" Target="../tags/tag306.xml"/><Relationship Id="rId20" Type="http://schemas.openxmlformats.org/officeDocument/2006/relationships/tags" Target="../tags/tag305.xml"/><Relationship Id="rId2" Type="http://schemas.openxmlformats.org/officeDocument/2006/relationships/tags" Target="../tags/tag287.xml"/><Relationship Id="rId19" Type="http://schemas.openxmlformats.org/officeDocument/2006/relationships/tags" Target="../tags/tag304.xml"/><Relationship Id="rId18" Type="http://schemas.openxmlformats.org/officeDocument/2006/relationships/tags" Target="../tags/tag303.xml"/><Relationship Id="rId17" Type="http://schemas.openxmlformats.org/officeDocument/2006/relationships/tags" Target="../tags/tag302.xml"/><Relationship Id="rId16" Type="http://schemas.openxmlformats.org/officeDocument/2006/relationships/tags" Target="../tags/tag301.xml"/><Relationship Id="rId15" Type="http://schemas.openxmlformats.org/officeDocument/2006/relationships/tags" Target="../tags/tag300.xml"/><Relationship Id="rId14" Type="http://schemas.openxmlformats.org/officeDocument/2006/relationships/tags" Target="../tags/tag299.xml"/><Relationship Id="rId13" Type="http://schemas.openxmlformats.org/officeDocument/2006/relationships/tags" Target="../tags/tag298.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4" Type="http://schemas.openxmlformats.org/officeDocument/2006/relationships/slideLayout" Target="../slideLayouts/slideLayout1.xml"/><Relationship Id="rId23" Type="http://schemas.openxmlformats.org/officeDocument/2006/relationships/image" Target="../media/image16.svg"/><Relationship Id="rId22" Type="http://schemas.openxmlformats.org/officeDocument/2006/relationships/image" Target="../media/image15.png"/><Relationship Id="rId21" Type="http://schemas.openxmlformats.org/officeDocument/2006/relationships/tags" Target="../tags/tag335.xml"/><Relationship Id="rId20" Type="http://schemas.openxmlformats.org/officeDocument/2006/relationships/image" Target="../media/image14.svg"/><Relationship Id="rId2" Type="http://schemas.openxmlformats.org/officeDocument/2006/relationships/tags" Target="../tags/tag318.xml"/><Relationship Id="rId19" Type="http://schemas.openxmlformats.org/officeDocument/2006/relationships/image" Target="../media/image13.png"/><Relationship Id="rId18" Type="http://schemas.openxmlformats.org/officeDocument/2006/relationships/tags" Target="../tags/tag334.xml"/><Relationship Id="rId17" Type="http://schemas.openxmlformats.org/officeDocument/2006/relationships/tags" Target="../tags/tag333.xml"/><Relationship Id="rId16" Type="http://schemas.openxmlformats.org/officeDocument/2006/relationships/tags" Target="../tags/tag332.xml"/><Relationship Id="rId15" Type="http://schemas.openxmlformats.org/officeDocument/2006/relationships/tags" Target="../tags/tag331.xml"/><Relationship Id="rId14" Type="http://schemas.openxmlformats.org/officeDocument/2006/relationships/tags" Target="../tags/tag330.xml"/><Relationship Id="rId13" Type="http://schemas.openxmlformats.org/officeDocument/2006/relationships/tags" Target="../tags/tag329.xml"/><Relationship Id="rId12" Type="http://schemas.openxmlformats.org/officeDocument/2006/relationships/tags" Target="../tags/tag328.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tags" Target="../tags/tag3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4" Type="http://schemas.openxmlformats.org/officeDocument/2006/relationships/slideLayout" Target="../slideLayouts/slideLayout1.xml"/><Relationship Id="rId23" Type="http://schemas.openxmlformats.org/officeDocument/2006/relationships/image" Target="../media/image16.svg"/><Relationship Id="rId22" Type="http://schemas.openxmlformats.org/officeDocument/2006/relationships/image" Target="../media/image15.png"/><Relationship Id="rId21" Type="http://schemas.openxmlformats.org/officeDocument/2006/relationships/tags" Target="../tags/tag354.xml"/><Relationship Id="rId20" Type="http://schemas.openxmlformats.org/officeDocument/2006/relationships/image" Target="../media/image14.svg"/><Relationship Id="rId2" Type="http://schemas.openxmlformats.org/officeDocument/2006/relationships/tags" Target="../tags/tag337.xml"/><Relationship Id="rId19" Type="http://schemas.openxmlformats.org/officeDocument/2006/relationships/image" Target="../media/image13.png"/><Relationship Id="rId18" Type="http://schemas.openxmlformats.org/officeDocument/2006/relationships/tags" Target="../tags/tag353.xml"/><Relationship Id="rId17" Type="http://schemas.openxmlformats.org/officeDocument/2006/relationships/tags" Target="../tags/tag352.xml"/><Relationship Id="rId16" Type="http://schemas.openxmlformats.org/officeDocument/2006/relationships/tags" Target="../tags/tag351.xml"/><Relationship Id="rId15" Type="http://schemas.openxmlformats.org/officeDocument/2006/relationships/tags" Target="../tags/tag350.xml"/><Relationship Id="rId14" Type="http://schemas.openxmlformats.org/officeDocument/2006/relationships/tags" Target="../tags/tag349.xml"/><Relationship Id="rId13" Type="http://schemas.openxmlformats.org/officeDocument/2006/relationships/tags" Target="../tags/tag348.xml"/><Relationship Id="rId12" Type="http://schemas.openxmlformats.org/officeDocument/2006/relationships/tags" Target="../tags/tag347.xml"/><Relationship Id="rId11" Type="http://schemas.openxmlformats.org/officeDocument/2006/relationships/tags" Target="../tags/tag346.xml"/><Relationship Id="rId10" Type="http://schemas.openxmlformats.org/officeDocument/2006/relationships/tags" Target="../tags/tag345.xml"/><Relationship Id="rId1" Type="http://schemas.openxmlformats.org/officeDocument/2006/relationships/tags" Target="../tags/tag336.xml"/></Relationships>
</file>

<file path=ppt/slides/_rels/slide31.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8" Type="http://schemas.openxmlformats.org/officeDocument/2006/relationships/slideLayout" Target="../slideLayouts/slideLayout1.xml"/><Relationship Id="rId17" Type="http://schemas.openxmlformats.org/officeDocument/2006/relationships/tags" Target="../tags/tag371.xml"/><Relationship Id="rId16" Type="http://schemas.openxmlformats.org/officeDocument/2006/relationships/tags" Target="../tags/tag370.xml"/><Relationship Id="rId15" Type="http://schemas.openxmlformats.org/officeDocument/2006/relationships/tags" Target="../tags/tag369.xml"/><Relationship Id="rId14" Type="http://schemas.openxmlformats.org/officeDocument/2006/relationships/tags" Target="../tags/tag368.xml"/><Relationship Id="rId13" Type="http://schemas.openxmlformats.org/officeDocument/2006/relationships/tags" Target="../tags/tag367.xml"/><Relationship Id="rId12" Type="http://schemas.openxmlformats.org/officeDocument/2006/relationships/tags" Target="../tags/tag366.xml"/><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9" Type="http://schemas.openxmlformats.org/officeDocument/2006/relationships/tags" Target="../tags/tag380.xml"/><Relationship Id="rId8" Type="http://schemas.openxmlformats.org/officeDocument/2006/relationships/tags" Target="../tags/tag379.xml"/><Relationship Id="rId7" Type="http://schemas.openxmlformats.org/officeDocument/2006/relationships/tags" Target="../tags/tag378.xml"/><Relationship Id="rId6" Type="http://schemas.openxmlformats.org/officeDocument/2006/relationships/tags" Target="../tags/tag377.xml"/><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8" Type="http://schemas.openxmlformats.org/officeDocument/2006/relationships/slideLayout" Target="../slideLayouts/slideLayout1.xml"/><Relationship Id="rId17" Type="http://schemas.openxmlformats.org/officeDocument/2006/relationships/tags" Target="../tags/tag388.xml"/><Relationship Id="rId16" Type="http://schemas.openxmlformats.org/officeDocument/2006/relationships/tags" Target="../tags/tag387.xml"/><Relationship Id="rId15" Type="http://schemas.openxmlformats.org/officeDocument/2006/relationships/tags" Target="../tags/tag386.xml"/><Relationship Id="rId14" Type="http://schemas.openxmlformats.org/officeDocument/2006/relationships/tags" Target="../tags/tag385.xml"/><Relationship Id="rId13" Type="http://schemas.openxmlformats.org/officeDocument/2006/relationships/tags" Target="../tags/tag384.xml"/><Relationship Id="rId12" Type="http://schemas.openxmlformats.org/officeDocument/2006/relationships/tags" Target="../tags/tag383.xml"/><Relationship Id="rId11" Type="http://schemas.openxmlformats.org/officeDocument/2006/relationships/tags" Target="../tags/tag382.xml"/><Relationship Id="rId10" Type="http://schemas.openxmlformats.org/officeDocument/2006/relationships/tags" Target="../tags/tag381.xml"/><Relationship Id="rId1" Type="http://schemas.openxmlformats.org/officeDocument/2006/relationships/tags" Target="../tags/tag372.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jpeg"/><Relationship Id="rId2" Type="http://schemas.openxmlformats.org/officeDocument/2006/relationships/tags" Target="../tags/tag389.xml"/><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7" Type="http://schemas.openxmlformats.org/officeDocument/2006/relationships/slideLayout" Target="../slideLayouts/slideLayout1.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505960" y="1925955"/>
            <a:ext cx="7487285" cy="1445260"/>
          </a:xfrm>
          <a:prstGeom prst="rect">
            <a:avLst/>
          </a:prstGeom>
          <a:noFill/>
        </p:spPr>
        <p:txBody>
          <a:bodyPr wrap="square" rtlCol="0">
            <a:spAutoFit/>
          </a:bodyPr>
          <a:lstStyle/>
          <a:p>
            <a:pPr lvl="0" algn="ctr"/>
            <a:r>
              <a:rPr lang="zh-CN" altLang="en-US" sz="4400" b="1" dirty="0">
                <a:solidFill>
                  <a:prstClr val="black"/>
                </a:solidFill>
                <a:latin typeface="微软雅黑" panose="020B0503020204020204" charset="-122"/>
                <a:ea typeface="微软雅黑" panose="020B0503020204020204" charset="-122"/>
              </a:rPr>
              <a:t>新乡医学院三全学院</a:t>
            </a:r>
            <a:endParaRPr lang="zh-CN" altLang="en-US" sz="4400" b="1" dirty="0">
              <a:solidFill>
                <a:prstClr val="black"/>
              </a:solidFill>
              <a:latin typeface="微软雅黑" panose="020B0503020204020204" charset="-122"/>
              <a:ea typeface="微软雅黑" panose="020B0503020204020204" charset="-122"/>
            </a:endParaRPr>
          </a:p>
          <a:p>
            <a:pPr lvl="0" algn="ctr"/>
            <a:r>
              <a:rPr lang="zh-CN" altLang="en-US" sz="4400" b="1" dirty="0">
                <a:solidFill>
                  <a:prstClr val="black"/>
                </a:solidFill>
                <a:latin typeface="微软雅黑" panose="020B0503020204020204" charset="-122"/>
                <a:ea typeface="微软雅黑" panose="020B0503020204020204" charset="-122"/>
              </a:rPr>
              <a:t>学生资助“两节课”政策讲解</a:t>
            </a:r>
            <a:endParaRPr lang="zh-CN" altLang="en-US" sz="4400" b="1" dirty="0">
              <a:solidFill>
                <a:prstClr val="black"/>
              </a:solidFill>
              <a:latin typeface="微软雅黑" panose="020B0503020204020204" charset="-122"/>
              <a:ea typeface="微软雅黑" panose="020B0503020204020204" charset="-122"/>
            </a:endParaRPr>
          </a:p>
        </p:txBody>
      </p:sp>
      <p:sp>
        <p:nvSpPr>
          <p:cNvPr id="17" name="矩形 16"/>
          <p:cNvSpPr/>
          <p:nvPr/>
        </p:nvSpPr>
        <p:spPr>
          <a:xfrm>
            <a:off x="8992870" y="4551045"/>
            <a:ext cx="2207260" cy="307340"/>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等腰三角形 21"/>
          <p:cNvSpPr/>
          <p:nvPr/>
        </p:nvSpPr>
        <p:spPr>
          <a:xfrm>
            <a:off x="10496550" y="5491154"/>
            <a:ext cx="1695450" cy="1366846"/>
          </a:xfrm>
          <a:prstGeom prst="triangle">
            <a:avLst>
              <a:gd name="adj" fmla="val 100000"/>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11049000" y="5936530"/>
            <a:ext cx="1143000" cy="921470"/>
          </a:xfrm>
          <a:prstGeom prst="triangle">
            <a:avLst>
              <a:gd name="adj" fmla="val 100000"/>
            </a:avLst>
          </a:prstGeom>
          <a:solidFill>
            <a:srgbClr val="DE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9182100" y="4512945"/>
            <a:ext cx="1866900" cy="337185"/>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2023</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年</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5</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31" name="直接连接符 30"/>
          <p:cNvCxnSpPr/>
          <p:nvPr/>
        </p:nvCxnSpPr>
        <p:spPr>
          <a:xfrm>
            <a:off x="5515650" y="1796569"/>
            <a:ext cx="232473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515650" y="1193091"/>
            <a:ext cx="2364740" cy="583565"/>
          </a:xfrm>
          <a:prstGeom prst="rect">
            <a:avLst/>
          </a:prstGeom>
          <a:noFill/>
        </p:spPr>
        <p:txBody>
          <a:bodyPr wrap="square" rtlCol="0">
            <a:spAutoFit/>
          </a:bodyPr>
          <a:lstStyle/>
          <a:p>
            <a:pPr algn="dist"/>
            <a:r>
              <a:rPr lang="zh-CN" altLang="en-US" sz="3200" spc="600" dirty="0">
                <a:latin typeface="黑体" panose="02010609060101010101" charset="-122"/>
                <a:ea typeface="黑体" panose="02010609060101010101" charset="-122"/>
              </a:rPr>
              <a:t>学务部</a:t>
            </a:r>
            <a:endParaRPr lang="zh-CN" altLang="en-US" sz="3200" spc="600" dirty="0">
              <a:latin typeface="黑体" panose="02010609060101010101" charset="-122"/>
              <a:ea typeface="黑体" panose="02010609060101010101" charset="-122"/>
            </a:endParaRPr>
          </a:p>
        </p:txBody>
      </p:sp>
      <p:pic>
        <p:nvPicPr>
          <p:cNvPr id="5" name="图片 4" descr="71fcf709-3547-4273-a21a-c3d399b6c912"/>
          <p:cNvPicPr>
            <a:picLocks noChangeAspect="1"/>
          </p:cNvPicPr>
          <p:nvPr/>
        </p:nvPicPr>
        <p:blipFill>
          <a:blip r:embed="rId1"/>
          <a:stretch>
            <a:fillRect/>
          </a:stretch>
        </p:blipFill>
        <p:spPr>
          <a:xfrm>
            <a:off x="8921115" y="55245"/>
            <a:ext cx="3238500" cy="615315"/>
          </a:xfrm>
          <a:prstGeom prst="rect">
            <a:avLst/>
          </a:prstGeom>
        </p:spPr>
      </p:pic>
      <p:pic>
        <p:nvPicPr>
          <p:cNvPr id="2" name="图片 1" descr="C:\Users\lenovo\Desktop\QQ截图20201130154620.pngQQ截图20201130154620"/>
          <p:cNvPicPr>
            <a:picLocks noChangeAspect="1"/>
          </p:cNvPicPr>
          <p:nvPr>
            <p:custDataLst>
              <p:tags r:id="rId2"/>
            </p:custDataLst>
          </p:nvPr>
        </p:nvPicPr>
        <p:blipFill>
          <a:blip r:embed="rId3"/>
          <a:srcRect/>
          <a:stretch>
            <a:fillRect/>
          </a:stretch>
        </p:blipFill>
        <p:spPr>
          <a:xfrm>
            <a:off x="0" y="0"/>
            <a:ext cx="7477760" cy="6857365"/>
          </a:xfrm>
          <a:custGeom>
            <a:avLst/>
            <a:gdLst>
              <a:gd name="connsiteX0" fmla="*/ 0 w 6248400"/>
              <a:gd name="connsiteY0" fmla="*/ 0 h 6857999"/>
              <a:gd name="connsiteX1" fmla="*/ 1282082 w 6248400"/>
              <a:gd name="connsiteY1" fmla="*/ 0 h 6857999"/>
              <a:gd name="connsiteX2" fmla="*/ 6248400 w 6248400"/>
              <a:gd name="connsiteY2" fmla="*/ 6857999 h 6857999"/>
              <a:gd name="connsiteX3" fmla="*/ 0 w 62484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248400" h="6857999">
                <a:moveTo>
                  <a:pt x="0" y="0"/>
                </a:moveTo>
                <a:lnTo>
                  <a:pt x="1282082" y="0"/>
                </a:lnTo>
                <a:lnTo>
                  <a:pt x="6248400" y="6857999"/>
                </a:lnTo>
                <a:lnTo>
                  <a:pt x="0" y="6857999"/>
                </a:ln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589832" y="2303369"/>
            <a:ext cx="1824989" cy="2113579"/>
            <a:chOff x="3356905" y="2578100"/>
            <a:chExt cx="1401284"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56905" y="2578100"/>
              <a:ext cx="1401284" cy="914199"/>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参加本学年综合素质测评的大二及以上的家庭经济困难学生 </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根据河南省学生资助管理中心划拨学校名额确定，每生每年5000元，一次性发放</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913765" y="1343025"/>
            <a:ext cx="10577195" cy="452183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pPr>
              <a:lnSpc>
                <a:spcPct val="120000"/>
              </a:lnSpc>
            </a:pPr>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pPr>
              <a:lnSpc>
                <a:spcPct val="120000"/>
              </a:lnSpc>
            </a:pPr>
            <a:endParaRPr lang="zh-CN" altLang="en-US"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）申请者必须为当年经学校认定的家庭经济困难学生生活俭朴，不铺张浪费；</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综合素质评价成绩和考试（必修）课平均成绩均在评价班级排名前25%。</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全体在校生中参加本年度家庭经济困难学生认定的学生</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根据河南省学生资助管理中心划拨学校名额确定，其中一等助学金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4000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元；二等助学金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3300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元；三等助学金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2600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元；按照秋春季两学期发放</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sp>
          <p:nvSpPr>
            <p:cNvPr id="10" name="iṩľide"/>
            <p:cNvSpPr/>
            <p:nvPr/>
          </p:nvSpPr>
          <p:spPr bwMode="auto">
            <a:xfrm>
              <a:off x="10210284" y="1831757"/>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
        <p:nvSpPr>
          <p:cNvPr id="4" name="矩形 3"/>
          <p:cNvSpPr/>
          <p:nvPr>
            <p:custDataLst>
              <p:tags r:id="rId1"/>
            </p:custDataLst>
          </p:nvPr>
        </p:nvSpPr>
        <p:spPr>
          <a:xfrm>
            <a:off x="273162" y="1701575"/>
            <a:ext cx="220324" cy="466158"/>
          </a:xfrm>
          <a:prstGeom prst="rect">
            <a:avLst/>
          </a:prstGeom>
          <a:solidFill>
            <a:srgbClr val="D6DCE4">
              <a:lumMod val="25000"/>
            </a:srgbClr>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9" name="矩形 8"/>
          <p:cNvSpPr/>
          <p:nvPr>
            <p:custDataLst>
              <p:tags r:id="rId2"/>
            </p:custDataLst>
          </p:nvPr>
        </p:nvSpPr>
        <p:spPr>
          <a:xfrm>
            <a:off x="273162" y="2160020"/>
            <a:ext cx="11451772" cy="4124666"/>
          </a:xfrm>
          <a:prstGeom prst="rect">
            <a:avLst/>
          </a:prstGeom>
          <a:pattFill prst="ltUpDiag">
            <a:fgClr>
              <a:srgbClr val="D6DCE4">
                <a:lumMod val="75000"/>
              </a:srgbClr>
            </a:fgClr>
            <a:bgClr>
              <a:srgbClr val="D6DCE4"/>
            </a:bgClr>
          </a:patt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11" name="矩形 10"/>
          <p:cNvSpPr/>
          <p:nvPr>
            <p:custDataLst>
              <p:tags r:id="rId3"/>
            </p:custDataLst>
          </p:nvPr>
        </p:nvSpPr>
        <p:spPr>
          <a:xfrm>
            <a:off x="493486" y="1712686"/>
            <a:ext cx="11219543" cy="4368800"/>
          </a:xfrm>
          <a:prstGeom prst="rect">
            <a:avLst/>
          </a:prstGeom>
          <a:solidFill>
            <a:srgbClr val="FFFFFF"/>
          </a:solidFill>
          <a:ln w="28575">
            <a:solidFill>
              <a:srgbClr val="D6DCE4">
                <a:lumMod val="75000"/>
              </a:srgbClr>
            </a:solid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34" name="文本框 33"/>
          <p:cNvSpPr txBox="1"/>
          <p:nvPr>
            <p:custDataLst>
              <p:tags r:id="rId4"/>
            </p:custDataLst>
          </p:nvPr>
        </p:nvSpPr>
        <p:spPr>
          <a:xfrm>
            <a:off x="676910" y="3708400"/>
            <a:ext cx="10852150" cy="1931035"/>
          </a:xfrm>
          <a:prstGeom prst="rect">
            <a:avLst/>
          </a:prstGeom>
          <a:noFill/>
        </p:spPr>
        <p:txBody>
          <a:bodyPr wrap="square" lIns="101600" tIns="0" rIns="82550" bIns="0" rtlCol="0"/>
          <a:lstStyle>
            <a:defPPr>
              <a:defRPr lang="zh-CN"/>
            </a:defPPr>
            <a:lvl1pPr fontAlgn="auto">
              <a:lnSpc>
                <a:spcPct val="130000"/>
              </a:lnSpc>
              <a:spcAft>
                <a:spcPts val="1000"/>
              </a:spcAft>
              <a:defRPr sz="1600" spc="150"/>
            </a:lvl1pPr>
          </a:lstStyle>
          <a:p>
            <a:pPr marL="0" indent="0" algn="l" fontAlgn="ctr">
              <a:buFont typeface="Wingdings" panose="05000000000000000000" pitchFamily="2" charset="2"/>
              <a:buNone/>
            </a:pP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注意事项：</a:t>
            </a:r>
            <a:endParaRPr lang="zh-CN" altLang="en-US" sz="2400" b="1"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1</a:t>
            </a:r>
            <a:r>
              <a:rPr lang="zh-CN" altLang="en-US" sz="2000" dirty="0">
                <a:effectLst/>
                <a:latin typeface="微软雅黑" panose="020B0503020204020204" charset="-122"/>
                <a:ea typeface="微软雅黑" panose="020B0503020204020204" charset="-122"/>
                <a:sym typeface="+mn-ea"/>
              </a:rPr>
              <a:t>）国家奖学金、国家励志奖学金、国家助学金简称“国家三金”；</a:t>
            </a:r>
            <a:endParaRPr lang="zh-CN" altLang="en-US" sz="2000"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2</a:t>
            </a:r>
            <a:r>
              <a:rPr lang="zh-CN" altLang="en-US" sz="2000" dirty="0">
                <a:effectLst/>
                <a:latin typeface="微软雅黑" panose="020B0503020204020204" charset="-122"/>
                <a:ea typeface="微软雅黑" panose="020B0503020204020204" charset="-122"/>
                <a:sym typeface="+mn-ea"/>
              </a:rPr>
              <a:t>）国家助学金评定和发放以本年度家庭经济困难量化成绩为依据。</a:t>
            </a:r>
            <a:endParaRPr lang="zh-CN" altLang="en-US" sz="2000" b="0" i="0" u="none" strike="noStrike" dirty="0">
              <a:effectLst/>
              <a:latin typeface="微软雅黑" panose="020B0503020204020204" charset="-122"/>
              <a:ea typeface="微软雅黑" panose="020B0503020204020204" charset="-122"/>
            </a:endParaRPr>
          </a:p>
          <a:p>
            <a:pPr fontAlgn="ctr"/>
            <a:endParaRPr lang="zh-CN" altLang="en-US" sz="2000"/>
          </a:p>
          <a:p>
            <a:pPr fontAlgn="ctr"/>
            <a:endParaRPr lang="zh-CN" altLang="en-US" sz="2000" b="1" dirty="0">
              <a:solidFill>
                <a:srgbClr val="000000">
                  <a:lumMod val="75000"/>
                  <a:lumOff val="2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35" name="文本框 34"/>
          <p:cNvSpPr txBox="1"/>
          <p:nvPr>
            <p:custDataLst>
              <p:tags r:id="rId5"/>
            </p:custDataLst>
          </p:nvPr>
        </p:nvSpPr>
        <p:spPr>
          <a:xfrm>
            <a:off x="757555" y="2331720"/>
            <a:ext cx="10852150" cy="1259205"/>
          </a:xfrm>
          <a:prstGeom prst="rect">
            <a:avLst/>
          </a:prstGeom>
          <a:noFill/>
        </p:spPr>
        <p:txBody>
          <a:bodyPr wrap="square" lIns="101600" tIns="0" rIns="82550" bIns="0" rtlCol="0">
            <a:normAutofit/>
          </a:bodyPr>
          <a:lstStyle>
            <a:defPPr>
              <a:defRPr lang="zh-CN"/>
            </a:defPPr>
            <a:lvl1pPr fontAlgn="auto">
              <a:lnSpc>
                <a:spcPct val="130000"/>
              </a:lnSpc>
              <a:spcAft>
                <a:spcPts val="1000"/>
              </a:spcAft>
              <a:defRPr sz="1600" spc="150"/>
            </a:lvl1pPr>
          </a:lstStyle>
          <a:p>
            <a:pPr algn="l">
              <a:lnSpc>
                <a:spcPct val="120000"/>
              </a:lnSpc>
            </a:pPr>
            <a:r>
              <a:rPr lang="en-US" altLang="zh-CN" sz="2400" b="1">
                <a:latin typeface="微软雅黑" panose="020B0503020204020204" charset="-122"/>
                <a:ea typeface="微软雅黑" panose="020B0503020204020204" charset="-122"/>
                <a:sym typeface="+mn-ea"/>
              </a:rPr>
              <a:t>4.</a:t>
            </a:r>
            <a:r>
              <a:rPr lang="zh-CN" altLang="en-US" sz="2400" b="1">
                <a:latin typeface="微软雅黑" panose="020B0503020204020204" charset="-122"/>
                <a:ea typeface="微软雅黑" panose="020B0503020204020204" charset="-122"/>
                <a:sym typeface="+mn-ea"/>
              </a:rPr>
              <a:t>评审条件：</a:t>
            </a:r>
            <a:endParaRPr lang="zh-CN" altLang="en-US" sz="2400" b="1">
              <a:latin typeface="微软雅黑" panose="020B0503020204020204" charset="-122"/>
              <a:ea typeface="微软雅黑" panose="020B0503020204020204" charset="-122"/>
            </a:endParaRPr>
          </a:p>
          <a:p>
            <a:pPr algn="l">
              <a:lnSpc>
                <a:spcPct val="120000"/>
              </a:lnSpc>
            </a:pPr>
            <a:r>
              <a:rPr lang="zh-CN" altLang="en-US" sz="2000">
                <a:latin typeface="微软雅黑" panose="020B0503020204020204" charset="-122"/>
                <a:ea typeface="微软雅黑" panose="020B0503020204020204" charset="-122"/>
                <a:sym typeface="+mn-ea"/>
              </a:rPr>
              <a:t>申请者必须为当年经学校认定的家庭经济困难学生，生活俭朴，不铺张浪费。</a:t>
            </a:r>
            <a:endParaRPr lang="zh-CN" altLang="en-US" sz="2000" dirty="0">
              <a:solidFill>
                <a:srgbClr val="000000">
                  <a:lumMod val="75000"/>
                  <a:lumOff val="25000"/>
                </a:srgbClr>
              </a:solidFill>
              <a:uFillTx/>
              <a:latin typeface="微软雅黑" panose="020B0503020204020204" charset="-122"/>
              <a:ea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3</a:t>
            </a:r>
            <a:endParaRPr lang="en-US" sz="8000" dirty="0">
              <a:solidFill>
                <a:schemeClr val="bg1"/>
              </a:solidFill>
              <a:latin typeface="+mj-ea"/>
              <a:ea typeface="+mj-ea"/>
            </a:endParaRPr>
          </a:p>
        </p:txBody>
      </p:sp>
      <p:sp>
        <p:nvSpPr>
          <p:cNvPr id="22" name="文本占位符 21"/>
          <p:cNvSpPr>
            <a:spLocks noGrp="1"/>
          </p:cNvSpPr>
          <p:nvPr/>
        </p:nvSpPr>
        <p:spPr>
          <a:xfrm>
            <a:off x="4174654" y="3573146"/>
            <a:ext cx="3723475" cy="1842233"/>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学生综合</a:t>
            </a:r>
            <a:endParaRPr lang="en-US" altLang="zh-CN" sz="4800" dirty="0">
              <a:sym typeface="+mn-ea"/>
            </a:endParaRPr>
          </a:p>
          <a:p>
            <a:pPr lvl="0"/>
            <a:r>
              <a:rPr lang="zh-CN" altLang="en-US" sz="4800" dirty="0">
                <a:sym typeface="+mn-ea"/>
              </a:rPr>
              <a:t>奖学金</a:t>
            </a:r>
            <a:endParaRPr lang="zh-CN" altLang="en-US" sz="4800" dirty="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矩形 24"/>
          <p:cNvSpPr/>
          <p:nvPr>
            <p:custDataLst>
              <p:tags r:id="rId1"/>
            </p:custDataLst>
          </p:nvPr>
        </p:nvSpPr>
        <p:spPr>
          <a:xfrm>
            <a:off x="2956560" y="3773805"/>
            <a:ext cx="8126730" cy="1206500"/>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Text Placeholder 17"/>
          <p:cNvSpPr txBox="1"/>
          <p:nvPr>
            <p:custDataLst>
              <p:tags r:id="rId2"/>
            </p:custDataLst>
          </p:nvPr>
        </p:nvSpPr>
        <p:spPr>
          <a:xfrm>
            <a:off x="1012190" y="4138930"/>
            <a:ext cx="184213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rPr>
              <a:t>名额及标准</a:t>
            </a:r>
            <a:endPar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endParaRPr>
          </a:p>
        </p:txBody>
      </p:sp>
      <p:sp>
        <p:nvSpPr>
          <p:cNvPr id="8" name="TextBox 48"/>
          <p:cNvSpPr txBox="1"/>
          <p:nvPr>
            <p:custDataLst>
              <p:tags r:id="rId3"/>
            </p:custDataLst>
          </p:nvPr>
        </p:nvSpPr>
        <p:spPr>
          <a:xfrm>
            <a:off x="2956560" y="3773805"/>
            <a:ext cx="7822565" cy="1191260"/>
          </a:xfrm>
          <a:prstGeom prst="rect">
            <a:avLst/>
          </a:prstGeom>
          <a:noFill/>
        </p:spPr>
        <p:txBody>
          <a:bodyPr wrap="square" rtlCol="0" anchor="ctr" anchorCtr="0"/>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pPr algn="l"/>
            <a:r>
              <a:rPr lang="zh-CN" altLang="en-US" sz="2000" dirty="0">
                <a:cs typeface="微软雅黑" panose="020B0503020204020204" charset="-122"/>
                <a:sym typeface="+mn-ea"/>
              </a:rPr>
              <a:t>总获奖名额占参评人数</a:t>
            </a:r>
            <a:r>
              <a:rPr lang="en-US" altLang="zh-CN" sz="2000" dirty="0">
                <a:cs typeface="微软雅黑" panose="020B0503020204020204" charset="-122"/>
                <a:sym typeface="+mn-ea"/>
              </a:rPr>
              <a:t>15%</a:t>
            </a:r>
            <a:r>
              <a:rPr lang="zh-CN" altLang="en-US" sz="2000" dirty="0">
                <a:cs typeface="微软雅黑" panose="020B0503020204020204" charset="-122"/>
                <a:sym typeface="+mn-ea"/>
              </a:rPr>
              <a:t>。其中：一等奖学金</a:t>
            </a:r>
            <a:r>
              <a:rPr lang="en-US" altLang="zh-CN" sz="2000" dirty="0">
                <a:cs typeface="微软雅黑" panose="020B0503020204020204" charset="-122"/>
                <a:sym typeface="+mn-ea"/>
              </a:rPr>
              <a:t>1500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2%</a:t>
            </a:r>
            <a:r>
              <a:rPr lang="zh-CN" altLang="en-US" sz="2000" dirty="0">
                <a:cs typeface="微软雅黑" panose="020B0503020204020204" charset="-122"/>
                <a:sym typeface="+mn-ea"/>
              </a:rPr>
              <a:t>）；二等奖学金</a:t>
            </a:r>
            <a:r>
              <a:rPr lang="en-US" altLang="zh-CN" sz="2000" dirty="0">
                <a:cs typeface="微软雅黑" panose="020B0503020204020204" charset="-122"/>
                <a:sym typeface="+mn-ea"/>
              </a:rPr>
              <a:t>1000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5%</a:t>
            </a:r>
            <a:r>
              <a:rPr lang="zh-CN" altLang="en-US" sz="2000" dirty="0">
                <a:cs typeface="微软雅黑" panose="020B0503020204020204" charset="-122"/>
                <a:sym typeface="+mn-ea"/>
              </a:rPr>
              <a:t>）；三等奖学金</a:t>
            </a:r>
            <a:r>
              <a:rPr lang="en-US" altLang="zh-CN" sz="2000" dirty="0">
                <a:cs typeface="微软雅黑" panose="020B0503020204020204" charset="-122"/>
                <a:sym typeface="+mn-ea"/>
              </a:rPr>
              <a:t>600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8%</a:t>
            </a:r>
            <a:r>
              <a:rPr lang="zh-CN" altLang="en-US" sz="2000" dirty="0">
                <a:cs typeface="微软雅黑" panose="020B0503020204020204" charset="-122"/>
                <a:sym typeface="+mn-ea"/>
              </a:rPr>
              <a:t>）。一次性发放。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2" name="直接连接符 41"/>
          <p:cNvCxnSpPr/>
          <p:nvPr>
            <p:custDataLst>
              <p:tags r:id="rId4"/>
            </p:custDataLst>
          </p:nvPr>
        </p:nvCxnSpPr>
        <p:spPr>
          <a:xfrm>
            <a:off x="2956560" y="3807460"/>
            <a:ext cx="0" cy="1172845"/>
          </a:xfrm>
          <a:prstGeom prst="line">
            <a:avLst/>
          </a:prstGeom>
          <a:ln w="38100">
            <a:solidFill>
              <a:srgbClr val="69A35B"/>
            </a:solidFill>
          </a:ln>
        </p:spPr>
        <p:style>
          <a:lnRef idx="1">
            <a:srgbClr val="1F74AD"/>
          </a:lnRef>
          <a:fillRef idx="0">
            <a:srgbClr val="1F74AD"/>
          </a:fillRef>
          <a:effectRef idx="0">
            <a:srgbClr val="1F74AD"/>
          </a:effectRef>
          <a:fontRef idx="minor">
            <a:srgbClr val="000000"/>
          </a:fontRef>
        </p:style>
      </p:cxnSp>
      <p:sp>
        <p:nvSpPr>
          <p:cNvPr id="21" name="矩形 20"/>
          <p:cNvSpPr/>
          <p:nvPr>
            <p:custDataLst>
              <p:tags r:id="rId5"/>
            </p:custDataLst>
          </p:nvPr>
        </p:nvSpPr>
        <p:spPr>
          <a:xfrm>
            <a:off x="2956650" y="2484456"/>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 name="Text Placeholder 17"/>
          <p:cNvSpPr txBox="1"/>
          <p:nvPr>
            <p:custDataLst>
              <p:tags r:id="rId6"/>
            </p:custDataLst>
          </p:nvPr>
        </p:nvSpPr>
        <p:spPr>
          <a:xfrm>
            <a:off x="1121410" y="2387600"/>
            <a:ext cx="1623695" cy="853440"/>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rPr>
              <a:t>适用及评选范围</a:t>
            </a:r>
            <a:endPar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endParaRPr>
          </a:p>
        </p:txBody>
      </p:sp>
      <p:sp>
        <p:nvSpPr>
          <p:cNvPr id="4" name="TextBox 48"/>
          <p:cNvSpPr txBox="1"/>
          <p:nvPr>
            <p:custDataLst>
              <p:tags r:id="rId7"/>
            </p:custDataLst>
          </p:nvPr>
        </p:nvSpPr>
        <p:spPr>
          <a:xfrm>
            <a:off x="3225890" y="2476201"/>
            <a:ext cx="7822565" cy="658495"/>
          </a:xfrm>
          <a:prstGeom prst="rect">
            <a:avLst/>
          </a:prstGeom>
          <a:noFill/>
        </p:spPr>
        <p:txBody>
          <a:bodyPr wrap="square" rtlCol="0" anchor="ctr" anchorCtr="0">
            <a:normAutofit/>
          </a:bodyPr>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r>
              <a:rPr lang="zh-CN" altLang="en-US" sz="2000" dirty="0">
                <a:cs typeface="微软雅黑" panose="020B0503020204020204" charset="-122"/>
                <a:sym typeface="+mn-ea"/>
              </a:rPr>
              <a:t>参加本学年综合素质测评的大二及以上学生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4" name="直接连接符 43"/>
          <p:cNvCxnSpPr/>
          <p:nvPr>
            <p:custDataLst>
              <p:tags r:id="rId8"/>
            </p:custDataLst>
          </p:nvPr>
        </p:nvCxnSpPr>
        <p:spPr>
          <a:xfrm>
            <a:off x="2956650" y="2481281"/>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9"/>
            </p:custDataLst>
          </p:nvPr>
        </p:nvSpPr>
        <p:spPr>
          <a:xfrm>
            <a:off x="2956650" y="124811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Text Placeholder 17"/>
          <p:cNvSpPr txBox="1"/>
          <p:nvPr>
            <p:custDataLst>
              <p:tags r:id="rId10"/>
            </p:custDataLst>
          </p:nvPr>
        </p:nvSpPr>
        <p:spPr>
          <a:xfrm>
            <a:off x="1121500" y="1347806"/>
            <a:ext cx="162369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rPr>
              <a:t>开展时间</a:t>
            </a:r>
            <a:endPar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endParaRPr>
          </a:p>
        </p:txBody>
      </p:sp>
      <p:sp>
        <p:nvSpPr>
          <p:cNvPr id="2" name="TextBox 48"/>
          <p:cNvSpPr txBox="1"/>
          <p:nvPr>
            <p:custDataLst>
              <p:tags r:id="rId11"/>
            </p:custDataLst>
          </p:nvPr>
        </p:nvSpPr>
        <p:spPr>
          <a:xfrm>
            <a:off x="3225890" y="1239856"/>
            <a:ext cx="7822565" cy="658495"/>
          </a:xfrm>
          <a:prstGeom prst="rect">
            <a:avLst/>
          </a:prstGeom>
          <a:noFill/>
        </p:spPr>
        <p:txBody>
          <a:bodyPr wrap="square" rtlCol="0" anchor="ctr" anchorCtr="0">
            <a:normAutofit/>
          </a:bodyPr>
          <a:lstStyle>
            <a:defPPr>
              <a:defRPr lang="zh-CN"/>
            </a:defPPr>
            <a:lvl1pPr>
              <a:lnSpc>
                <a:spcPct val="120000"/>
              </a:lnSpc>
              <a:defRPr sz="1400" spc="150">
                <a:solidFill>
                  <a:sysClr val="window" lastClr="FFFFFF">
                    <a:lumMod val="65000"/>
                  </a:sysClr>
                </a:solidFill>
                <a:latin typeface="微软雅黑" panose="020B0503020204020204" charset="-122"/>
                <a:ea typeface="微软雅黑" panose="020B0503020204020204" charset="-122"/>
              </a:defRPr>
            </a:lvl1pPr>
          </a:lstStyle>
          <a:p>
            <a:pPr marL="0" marR="0" lvl="0" indent="0" algn="l" defTabSz="914400" rtl="0" eaLnBrk="1" fontAlgn="auto" latinLnBrk="0" hangingPunct="1">
              <a:buClrTx/>
              <a:buSzTx/>
              <a:buFontTx/>
              <a:buNone/>
            </a:pPr>
            <a:r>
              <a:rPr lang="zh-CN" altLang="en-US" sz="2000" dirty="0">
                <a:solidFill>
                  <a:srgbClr val="000000">
                    <a:lumMod val="75000"/>
                    <a:lumOff val="25000"/>
                  </a:srgbClr>
                </a:solidFill>
                <a:cs typeface="微软雅黑" panose="020B0503020204020204" charset="-122"/>
                <a:sym typeface="+mn-ea"/>
              </a:rPr>
              <a:t>预计11月（以学校具体通知为准）</a:t>
            </a:r>
            <a:r>
              <a:rPr lang="zh-CN" altLang="en-US" sz="2000" dirty="0">
                <a:solidFill>
                  <a:schemeClr val="tx1"/>
                </a:solidFill>
                <a:sym typeface="+mn-ea"/>
              </a:rPr>
              <a:t> </a:t>
            </a:r>
            <a:endParaRPr kumimoji="0" lang="zh-CN" altLang="en-US" sz="2000" b="0" i="0" u="none" strike="noStrike" kern="1200" cap="none" spc="150" normalizeH="0" noProof="0" dirty="0">
              <a:ln>
                <a:noFill/>
              </a:ln>
              <a:solidFill>
                <a:schemeClr val="tx1"/>
              </a:solidFill>
              <a:effectLst/>
              <a:uLnTx/>
              <a:uFillTx/>
              <a:latin typeface="Arial" panose="020B0604020202020204" pitchFamily="34" charset="0"/>
              <a:sym typeface="+mn-ea"/>
            </a:endParaRPr>
          </a:p>
        </p:txBody>
      </p:sp>
      <p:cxnSp>
        <p:nvCxnSpPr>
          <p:cNvPr id="45" name="直接连接符 44"/>
          <p:cNvCxnSpPr/>
          <p:nvPr>
            <p:custDataLst>
              <p:tags r:id="rId12"/>
            </p:custDataLst>
          </p:nvPr>
        </p:nvCxnSpPr>
        <p:spPr>
          <a:xfrm>
            <a:off x="2956650" y="1244936"/>
            <a:ext cx="0" cy="64770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12" name="副标题 11"/>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2725510" y="477617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5" name="Text Placeholder 17"/>
          <p:cNvSpPr txBox="1"/>
          <p:nvPr>
            <p:custDataLst>
              <p:tags r:id="rId2"/>
            </p:custDataLst>
          </p:nvPr>
        </p:nvSpPr>
        <p:spPr>
          <a:xfrm>
            <a:off x="890270" y="4776470"/>
            <a:ext cx="1623695" cy="57594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rPr>
              <a:t>评定依据</a:t>
            </a:r>
            <a:endPar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 name="TextBox 48"/>
          <p:cNvSpPr txBox="1"/>
          <p:nvPr>
            <p:custDataLst>
              <p:tags r:id="rId3"/>
            </p:custDataLst>
          </p:nvPr>
        </p:nvSpPr>
        <p:spPr>
          <a:xfrm>
            <a:off x="2994750" y="4767916"/>
            <a:ext cx="7822565" cy="658495"/>
          </a:xfrm>
          <a:prstGeom prst="rect">
            <a:avLst/>
          </a:prstGeom>
          <a:noFill/>
        </p:spPr>
        <p:txBody>
          <a:bodyPr wrap="square" rtlCol="0" anchor="ctr" anchorCtr="0">
            <a:normAutofit/>
          </a:bodyPr>
          <a:p>
            <a:pPr algn="l">
              <a:lnSpc>
                <a:spcPct val="120000"/>
              </a:lnSpc>
              <a:buClrTx/>
              <a:buSzTx/>
              <a:buFontTx/>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综合奖学金评定以学生综合素质评价成绩为基本依据</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4" name="直接连接符 43"/>
          <p:cNvCxnSpPr/>
          <p:nvPr>
            <p:custDataLst>
              <p:tags r:id="rId4"/>
            </p:custDataLst>
          </p:nvPr>
        </p:nvCxnSpPr>
        <p:spPr>
          <a:xfrm>
            <a:off x="2725510" y="4772996"/>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5"/>
            </p:custDataLst>
          </p:nvPr>
        </p:nvSpPr>
        <p:spPr>
          <a:xfrm>
            <a:off x="2725420" y="1248410"/>
            <a:ext cx="8126730" cy="259143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6" name="Text Placeholder 17"/>
          <p:cNvSpPr txBox="1"/>
          <p:nvPr>
            <p:custDataLst>
              <p:tags r:id="rId6"/>
            </p:custDataLst>
          </p:nvPr>
        </p:nvSpPr>
        <p:spPr>
          <a:xfrm>
            <a:off x="890360" y="2313641"/>
            <a:ext cx="1623695" cy="46037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rPr>
              <a:t>评审条件</a:t>
            </a:r>
            <a:endPar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 name="TextBox 48"/>
          <p:cNvSpPr txBox="1"/>
          <p:nvPr>
            <p:custDataLst>
              <p:tags r:id="rId7"/>
            </p:custDataLst>
          </p:nvPr>
        </p:nvSpPr>
        <p:spPr>
          <a:xfrm>
            <a:off x="2994660" y="1240155"/>
            <a:ext cx="7822565" cy="2599690"/>
          </a:xfrm>
          <a:prstGeom prst="rect">
            <a:avLst/>
          </a:prstGeom>
          <a:noFill/>
        </p:spPr>
        <p:txBody>
          <a:bodyPr wrap="square" rtlCol="0" anchor="ctr" anchorCtr="0">
            <a:normAutofit lnSpcReduction="10000"/>
          </a:bodyPr>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1</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）坚决拥护党的路线方针政策，遵守国家法律、法规以及学校的各项规章制度；</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2</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明礼诚信，尊师爱校，团结友善，勤俭自强，积极参加各项有益的集体活动；</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3</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勤奋学习，善于创造，成绩优良。</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5" name="直接连接符 44"/>
          <p:cNvCxnSpPr/>
          <p:nvPr>
            <p:custDataLst>
              <p:tags r:id="rId8"/>
            </p:custDataLst>
          </p:nvPr>
        </p:nvCxnSpPr>
        <p:spPr>
          <a:xfrm>
            <a:off x="2725420" y="1245235"/>
            <a:ext cx="0" cy="258191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9" name="副标题 8"/>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内容占位符 7"/>
          <p:cNvSpPr>
            <a:spLocks noGrp="1"/>
          </p:cNvSpPr>
          <p:nvPr>
            <p:ph idx="1"/>
          </p:nvPr>
        </p:nvSpPr>
        <p:spPr>
          <a:xfrm>
            <a:off x="5869305" y="1266825"/>
            <a:ext cx="5163185" cy="4324350"/>
          </a:xfrm>
          <a:noFill/>
          <a:extLst>
            <a:ext uri="{909E8E84-426E-40DD-AFC4-6F175D3DCCD1}">
              <a14:hiddenFill xmlns:a14="http://schemas.microsoft.com/office/drawing/2010/main">
                <a:solidFill>
                  <a:schemeClr val="accent1">
                    <a:lumMod val="20000"/>
                    <a:lumOff val="80000"/>
                  </a:schemeClr>
                </a:solidFill>
              </a14:hiddenFill>
            </a:ext>
          </a:extLst>
        </p:spPr>
        <p:txBody>
          <a:bodyPr>
            <a:normAutofit/>
          </a:bodyPr>
          <a:p>
            <a:pPr marL="0" indent="0">
              <a:lnSpc>
                <a:spcPct val="140000"/>
              </a:lnSpc>
              <a:buNone/>
            </a:pPr>
            <a:r>
              <a:rPr lang="en-US" altLang="zh-CN" dirty="0">
                <a:latin typeface="微软雅黑" panose="020B0503020204020204" charset="-122"/>
                <a:ea typeface="微软雅黑" panose="020B0503020204020204" charset="-122"/>
                <a:cs typeface="微软雅黑" panose="020B0503020204020204" charset="-122"/>
              </a:rPr>
              <a:t>Part1  </a:t>
            </a:r>
            <a:r>
              <a:rPr lang="zh-CN" altLang="en-US" dirty="0">
                <a:latin typeface="微软雅黑" panose="020B0503020204020204" charset="-122"/>
                <a:ea typeface="微软雅黑" panose="020B0503020204020204" charset="-122"/>
                <a:cs typeface="微软雅黑" panose="020B0503020204020204" charset="-122"/>
              </a:rPr>
              <a:t>家庭经济困难学生认定</a:t>
            </a:r>
            <a:endParaRPr lang="en-US" altLang="zh-CN" sz="2800" dirty="0">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Part2  </a:t>
            </a:r>
            <a:r>
              <a:rPr lang="zh-CN" altLang="en-US" dirty="0">
                <a:latin typeface="微软雅黑" panose="020B0503020204020204" charset="-122"/>
                <a:ea typeface="微软雅黑" panose="020B0503020204020204" charset="-122"/>
                <a:cs typeface="微软雅黑" panose="020B0503020204020204" charset="-122"/>
              </a:rPr>
              <a:t>国家三金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Part3  </a:t>
            </a:r>
            <a:r>
              <a:rPr lang="zh-CN" altLang="en-US" dirty="0">
                <a:latin typeface="微软雅黑" panose="020B0503020204020204" charset="-122"/>
                <a:ea typeface="微软雅黑" panose="020B0503020204020204" charset="-122"/>
                <a:cs typeface="微软雅黑" panose="020B0503020204020204" charset="-122"/>
              </a:rPr>
              <a:t>学生综合奖学金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Part4  </a:t>
            </a:r>
            <a:r>
              <a:rPr lang="zh-CN" altLang="en-US" dirty="0">
                <a:latin typeface="微软雅黑" panose="020B0503020204020204" charset="-122"/>
                <a:ea typeface="微软雅黑" panose="020B0503020204020204" charset="-122"/>
                <a:cs typeface="微软雅黑" panose="020B0503020204020204" charset="-122"/>
              </a:rPr>
              <a:t>国家助学贷款</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Part5  </a:t>
            </a:r>
            <a:r>
              <a:rPr lang="zh-CN" altLang="en-US" dirty="0">
                <a:latin typeface="微软雅黑" panose="020B0503020204020204" charset="-122"/>
                <a:ea typeface="微软雅黑" panose="020B0503020204020204" charset="-122"/>
                <a:cs typeface="微软雅黑" panose="020B0503020204020204" charset="-122"/>
              </a:rPr>
              <a:t>服兵役国家教育资助</a:t>
            </a:r>
            <a:endParaRPr lang="zh-CN" altLang="en-US" dirty="0">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sym typeface="+mn-ea"/>
              </a:rPr>
              <a:t>Part6 </a:t>
            </a:r>
            <a:r>
              <a:rPr lang="zh-CN" altLang="en-US" dirty="0">
                <a:latin typeface="微软雅黑" panose="020B0503020204020204" charset="-122"/>
                <a:ea typeface="微软雅黑" panose="020B0503020204020204" charset="-122"/>
                <a:cs typeface="微软雅黑" panose="020B0503020204020204" charset="-122"/>
                <a:sym typeface="+mn-ea"/>
              </a:rPr>
              <a:t> </a:t>
            </a:r>
            <a:r>
              <a:rPr lang="zh-CN" altLang="en-US" dirty="0">
                <a:latin typeface="微软雅黑" panose="020B0503020204020204" charset="-122"/>
                <a:ea typeface="微软雅黑" panose="020B0503020204020204" charset="-122"/>
                <a:cs typeface="微软雅黑" panose="020B0503020204020204" charset="-122"/>
                <a:sym typeface="+mn-ea"/>
              </a:rPr>
              <a:t>校内资助</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董事长批准</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7.</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4" name="副标题 13"/>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4</a:t>
            </a:r>
            <a:endParaRPr lang="en-US" sz="8000" dirty="0">
              <a:solidFill>
                <a:schemeClr val="bg1"/>
              </a:solidFill>
              <a:latin typeface="+mj-ea"/>
              <a:ea typeface="+mj-ea"/>
            </a:endParaRPr>
          </a:p>
        </p:txBody>
      </p:sp>
      <p:sp>
        <p:nvSpPr>
          <p:cNvPr id="22" name="文本占位符 21"/>
          <p:cNvSpPr>
            <a:spLocks noGrp="1"/>
          </p:cNvSpPr>
          <p:nvPr/>
        </p:nvSpPr>
        <p:spPr>
          <a:xfrm>
            <a:off x="4272735" y="3649241"/>
            <a:ext cx="3699838" cy="998537"/>
          </a:xfrm>
          <a:prstGeom prst="rect">
            <a:avLst/>
          </a:prstGeom>
        </p:spPr>
        <p:txBody>
          <a:bodyPr vert="horz" lIns="91440" tIns="45720" rIns="91440" bIns="45720" rtlCol="0">
            <a:normAutofit fontScale="92500"/>
          </a:bodyPr>
          <a:lstStyle>
            <a:lvl1pPr marL="0" indent="0" algn="ctr">
              <a:buNone/>
              <a:defRPr>
                <a:solidFill>
                  <a:schemeClr val="bg1"/>
                </a:solidFill>
              </a:defRPr>
            </a:lvl1pPr>
          </a:lstStyle>
          <a:p>
            <a:pPr lvl="0"/>
            <a:r>
              <a:rPr lang="zh-CN" altLang="en-US" sz="4800" dirty="0">
                <a:sym typeface="+mn-ea"/>
              </a:rPr>
              <a:t>国家助学贷款</a:t>
            </a:r>
            <a:endParaRPr lang="zh-CN" altLang="en-US" sz="4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 name="矩形 64"/>
          <p:cNvSpPr/>
          <p:nvPr>
            <p:custDataLst>
              <p:tags r:id="rId1"/>
            </p:custDataLst>
          </p:nvPr>
        </p:nvSpPr>
        <p:spPr>
          <a:xfrm flipH="1">
            <a:off x="794703" y="4892498"/>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7" name="任意多边形: 形状 66"/>
          <p:cNvSpPr>
            <a:spLocks noChangeAspect="1"/>
          </p:cNvSpPr>
          <p:nvPr>
            <p:custDataLst>
              <p:tags r:id="rId2"/>
            </p:custDataLst>
          </p:nvPr>
        </p:nvSpPr>
        <p:spPr>
          <a:xfrm flipH="1">
            <a:off x="794703" y="4892498"/>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3"/>
            </p:custDataLst>
          </p:nvPr>
        </p:nvSpPr>
        <p:spPr>
          <a:xfrm flipH="1">
            <a:off x="2370392" y="5320711"/>
            <a:ext cx="7580693" cy="904829"/>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自2021年秋季学期开始，全日制本专科学生每人每年申请贷款额度由不超过8000元提高至不超过12000元，优先用于支付在校期间学费和住宿费，超出部分可用于弥补日常生活费。</a:t>
            </a:r>
            <a:endPar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9" name="文本框 48"/>
          <p:cNvSpPr txBox="1"/>
          <p:nvPr>
            <p:custDataLst>
              <p:tags r:id="rId4"/>
            </p:custDataLst>
          </p:nvPr>
        </p:nvSpPr>
        <p:spPr>
          <a:xfrm flipH="1">
            <a:off x="2370221" y="4971878"/>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贷款额度</a:t>
            </a:r>
            <a:endParaRPr lang="zh-CN" altLang="en-US" b="1" dirty="0">
              <a:sym typeface="+mn-ea"/>
            </a:endParaRPr>
          </a:p>
        </p:txBody>
      </p:sp>
      <p:sp>
        <p:nvSpPr>
          <p:cNvPr id="45" name="文本框 44"/>
          <p:cNvSpPr txBox="1"/>
          <p:nvPr>
            <p:custDataLst>
              <p:tags r:id="rId5"/>
            </p:custDataLst>
          </p:nvPr>
        </p:nvSpPr>
        <p:spPr>
          <a:xfrm flipH="1">
            <a:off x="854267" y="4956490"/>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04</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3" name="矩形 32"/>
          <p:cNvSpPr/>
          <p:nvPr>
            <p:custDataLst>
              <p:tags r:id="rId6"/>
            </p:custDataLst>
          </p:nvPr>
        </p:nvSpPr>
        <p:spPr>
          <a:xfrm flipH="1">
            <a:off x="794703" y="3846946"/>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4" name="任意多边形: 形状 33"/>
          <p:cNvSpPr>
            <a:spLocks noChangeAspect="1"/>
          </p:cNvSpPr>
          <p:nvPr>
            <p:custDataLst>
              <p:tags r:id="rId7"/>
            </p:custDataLst>
          </p:nvPr>
        </p:nvSpPr>
        <p:spPr>
          <a:xfrm flipH="1">
            <a:off x="794703" y="3846946"/>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8" name="文本框 37"/>
          <p:cNvSpPr txBox="1"/>
          <p:nvPr>
            <p:custDataLst>
              <p:tags r:id="rId8"/>
            </p:custDataLst>
          </p:nvPr>
        </p:nvSpPr>
        <p:spPr>
          <a:xfrm flipH="1">
            <a:off x="2370455" y="4130040"/>
            <a:ext cx="9030970" cy="62103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原则上申请贷款学生需为本年度家庭经济困难学生；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不让一名学生因家庭经济困难而失学”，坚持“应贷尽贷”。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9"/>
            </p:custDataLst>
          </p:nvPr>
        </p:nvSpPr>
        <p:spPr>
          <a:xfrm flipH="1">
            <a:off x="2370221" y="3781933"/>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注意事项</a:t>
            </a:r>
            <a:r>
              <a:rPr lang="zh-CN" altLang="en-US" b="1" dirty="0">
                <a:sym typeface="+mn-ea"/>
              </a:rPr>
              <a:t> </a:t>
            </a:r>
            <a:endParaRPr lang="zh-CN" altLang="en-US" b="1" dirty="0">
              <a:sym typeface="+mn-ea"/>
            </a:endParaRPr>
          </a:p>
        </p:txBody>
      </p:sp>
      <p:sp>
        <p:nvSpPr>
          <p:cNvPr id="37" name="文本框 36"/>
          <p:cNvSpPr txBox="1"/>
          <p:nvPr>
            <p:custDataLst>
              <p:tags r:id="rId10"/>
            </p:custDataLst>
          </p:nvPr>
        </p:nvSpPr>
        <p:spPr>
          <a:xfrm flipH="1">
            <a:off x="854268" y="3910938"/>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3" name="矩形 42"/>
          <p:cNvSpPr/>
          <p:nvPr>
            <p:custDataLst>
              <p:tags r:id="rId11"/>
            </p:custDataLst>
          </p:nvPr>
        </p:nvSpPr>
        <p:spPr>
          <a:xfrm flipH="1">
            <a:off x="794703" y="2801394"/>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4" name="任意多边形: 形状 43"/>
          <p:cNvSpPr>
            <a:spLocks noChangeAspect="1"/>
          </p:cNvSpPr>
          <p:nvPr>
            <p:custDataLst>
              <p:tags r:id="rId12"/>
            </p:custDataLst>
          </p:nvPr>
        </p:nvSpPr>
        <p:spPr>
          <a:xfrm flipH="1">
            <a:off x="794703" y="2801394"/>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13"/>
            </p:custDataLst>
          </p:nvPr>
        </p:nvSpPr>
        <p:spPr>
          <a:xfrm flipH="1">
            <a:off x="2370221" y="3107071"/>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51" name="文本框 50"/>
          <p:cNvSpPr txBox="1"/>
          <p:nvPr>
            <p:custDataLst>
              <p:tags r:id="rId14"/>
            </p:custDataLst>
          </p:nvPr>
        </p:nvSpPr>
        <p:spPr>
          <a:xfrm flipH="1">
            <a:off x="2370221" y="2758459"/>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适用范围</a:t>
            </a:r>
            <a:endParaRPr lang="zh-CN" altLang="en-US" b="1" dirty="0">
              <a:sym typeface="+mn-ea"/>
            </a:endParaRPr>
          </a:p>
        </p:txBody>
      </p:sp>
      <p:sp>
        <p:nvSpPr>
          <p:cNvPr id="47" name="文本框 46"/>
          <p:cNvSpPr txBox="1"/>
          <p:nvPr>
            <p:custDataLst>
              <p:tags r:id="rId15"/>
            </p:custDataLst>
          </p:nvPr>
        </p:nvSpPr>
        <p:spPr>
          <a:xfrm flipH="1">
            <a:off x="854268" y="2865386"/>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3" name="矩形 52"/>
          <p:cNvSpPr/>
          <p:nvPr>
            <p:custDataLst>
              <p:tags r:id="rId16"/>
            </p:custDataLst>
          </p:nvPr>
        </p:nvSpPr>
        <p:spPr>
          <a:xfrm flipH="1">
            <a:off x="794703" y="1755842"/>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17"/>
            </p:custDataLst>
          </p:nvPr>
        </p:nvSpPr>
        <p:spPr>
          <a:xfrm flipH="1">
            <a:off x="794703" y="1755842"/>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8"/>
            </p:custDataLst>
          </p:nvPr>
        </p:nvSpPr>
        <p:spPr>
          <a:xfrm flipH="1">
            <a:off x="2370221" y="2061583"/>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latin typeface="微软雅黑" panose="020B0503020204020204" charset="-122"/>
                <a:ea typeface="微软雅黑" panose="020B0503020204020204" charset="-122"/>
                <a:cs typeface="微软雅黑" panose="020B0503020204020204" charset="-122"/>
                <a:sym typeface="+mn-ea"/>
              </a:rPr>
              <a:t>预计</a:t>
            </a:r>
            <a:r>
              <a:rPr lang="en-US" altLang="zh-CN" sz="1800" dirty="0">
                <a:latin typeface="微软雅黑" panose="020B0503020204020204" charset="-122"/>
                <a:ea typeface="微软雅黑" panose="020B0503020204020204" charset="-122"/>
                <a:cs typeface="微软雅黑" panose="020B0503020204020204" charset="-122"/>
                <a:sym typeface="+mn-ea"/>
              </a:rPr>
              <a:t>9-11</a:t>
            </a:r>
            <a:r>
              <a:rPr lang="zh-CN" altLang="en-US" sz="1800" dirty="0">
                <a:latin typeface="微软雅黑" panose="020B0503020204020204" charset="-122"/>
                <a:ea typeface="微软雅黑" panose="020B0503020204020204" charset="-122"/>
                <a:cs typeface="微软雅黑" panose="020B0503020204020204" charset="-122"/>
                <a:sym typeface="+mn-ea"/>
              </a:rPr>
              <a:t>月（以学校具体通知为准） </a:t>
            </a:r>
            <a:endParaRPr lang="zh-CN" altLang="en-US" sz="1800" dirty="0">
              <a:solidFill>
                <a:srgbClr val="000000">
                  <a:lumMod val="50000"/>
                  <a:lumOff val="5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19"/>
            </p:custDataLst>
          </p:nvPr>
        </p:nvSpPr>
        <p:spPr>
          <a:xfrm flipH="1">
            <a:off x="2370221" y="1712971"/>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开展时间</a:t>
            </a:r>
            <a:endParaRPr lang="zh-CN" altLang="en-US" b="1" dirty="0">
              <a:solidFill>
                <a:srgbClr val="000000">
                  <a:lumMod val="75000"/>
                  <a:lumOff val="25000"/>
                </a:srgbClr>
              </a:solidFill>
              <a:uFillTx/>
              <a:sym typeface="+mn-ea"/>
            </a:endParaRPr>
          </a:p>
        </p:txBody>
      </p:sp>
      <p:sp>
        <p:nvSpPr>
          <p:cNvPr id="58" name="文本框 57"/>
          <p:cNvSpPr txBox="1"/>
          <p:nvPr>
            <p:custDataLst>
              <p:tags r:id="rId20"/>
            </p:custDataLst>
          </p:nvPr>
        </p:nvSpPr>
        <p:spPr>
          <a:xfrm flipH="1">
            <a:off x="854268" y="1819834"/>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副标题 2"/>
          <p:cNvSpPr>
            <a:spLocks noGrp="1"/>
          </p:cNvSpPr>
          <p:nvPr>
            <p:ph type="subTitle" idx="1"/>
          </p:nvPr>
        </p:nvSpPr>
        <p:spPr>
          <a:xfrm>
            <a:off x="1466850" y="182880"/>
            <a:ext cx="5104130" cy="448310"/>
          </a:xfrm>
        </p:spPr>
        <p:txBody>
          <a:bodyPr>
            <a:noAutofit/>
          </a:bodyPr>
          <a:p>
            <a:r>
              <a:rPr lang="zh-CN" altLang="en-US" sz="2800" dirty="0"/>
              <a:t>五、国家助学贷款</a:t>
            </a:r>
            <a:endParaRPr lang="zh-CN" altLang="en-US" sz="2800" dirty="0"/>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一）校园地国家助学贷款</a:t>
            </a:r>
            <a:endParaRPr lang="zh-CN" altLang="en-US" sz="2400" b="1" dirty="0">
              <a:latin typeface="微软雅黑" panose="020B0503020204020204" charset="-122"/>
              <a:ea typeface="微软雅黑" panose="020B0503020204020204" charset="-122"/>
              <a:sym typeface="+mn-ea"/>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五、国家助学贷款</a:t>
            </a:r>
            <a:endParaRPr lang="zh-CN" altLang="en-US" sz="2800" dirty="0"/>
          </a:p>
        </p:txBody>
      </p:sp>
      <p:sp>
        <p:nvSpPr>
          <p:cNvPr id="53" name="矩形 52"/>
          <p:cNvSpPr/>
          <p:nvPr>
            <p:custDataLst>
              <p:tags r:id="rId1"/>
            </p:custDataLst>
          </p:nvPr>
        </p:nvSpPr>
        <p:spPr>
          <a:xfrm flipH="1">
            <a:off x="807720" y="1704975"/>
            <a:ext cx="10353675" cy="4503420"/>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2"/>
            </p:custDataLst>
          </p:nvPr>
        </p:nvSpPr>
        <p:spPr>
          <a:xfrm flipH="1">
            <a:off x="807403" y="1839027"/>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3"/>
            </p:custDataLst>
          </p:nvPr>
        </p:nvSpPr>
        <p:spPr>
          <a:xfrm flipH="1">
            <a:off x="2382520" y="2145665"/>
            <a:ext cx="8626475" cy="429387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具有中华人民共和国国籍且持有中华人民共和国居民身份证；</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具有完全民事行为能力（未成年人申请国家助学贷款须由其法定监护人书面同意）；</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3</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遵守学校各项规章制度，无违法违纪行为；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4</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诚实守信，无酗酒、吸烟等不良嗜好或消费习惯；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5</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学习刻苦，能够正常完成学业，生活俭朴，不铺张浪费；</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6</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因家庭经济困难，在校期间学生本人及其家庭所能获得的收入不足以支付完成学业所 需基本费用（包括学费、住宿费、基本生活费）；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7</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符合约定的其他条件。</a:t>
            </a:r>
            <a:endParaRPr sz="1800" dirty="0">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4"/>
            </p:custDataLst>
          </p:nvPr>
        </p:nvSpPr>
        <p:spPr>
          <a:xfrm flipH="1">
            <a:off x="2382286" y="1902836"/>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申请条件</a:t>
            </a:r>
            <a:endParaRPr lang="zh-CN" altLang="en-US" b="1" dirty="0">
              <a:sym typeface="+mn-ea"/>
            </a:endParaRPr>
          </a:p>
        </p:txBody>
      </p:sp>
      <p:sp>
        <p:nvSpPr>
          <p:cNvPr id="58" name="文本框 57"/>
          <p:cNvSpPr txBox="1"/>
          <p:nvPr>
            <p:custDataLst>
              <p:tags r:id="rId5"/>
            </p:custDataLst>
          </p:nvPr>
        </p:nvSpPr>
        <p:spPr>
          <a:xfrm flipH="1">
            <a:off x="866968" y="1903019"/>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05</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一）校园地国家助学贷款</a:t>
            </a:r>
            <a:endParaRPr lang="zh-CN" altLang="en-US" sz="2400" b="1" dirty="0">
              <a:latin typeface="微软雅黑" panose="020B0503020204020204" charset="-122"/>
              <a:ea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615758" y="1343660"/>
            <a:ext cx="18307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4" name="副标题 3"/>
          <p:cNvSpPr>
            <a:spLocks noGrp="1"/>
          </p:cNvSpPr>
          <p:nvPr>
            <p:ph type="subTitle" idx="1"/>
          </p:nvPr>
        </p:nvSpPr>
        <p:spPr/>
        <p:txBody>
          <a:bodyPr>
            <a:noAutofit/>
          </a:bodyPr>
          <a:p>
            <a:r>
              <a:rPr lang="zh-CN" altLang="en-US" sz="2800" dirty="0"/>
              <a:t>五、国家助学贷款</a:t>
            </a:r>
            <a:endParaRPr lang="zh-CN" altLang="en-US" sz="2800" dirty="0"/>
          </a:p>
        </p:txBody>
      </p:sp>
      <p:sp>
        <p:nvSpPr>
          <p:cNvPr id="6" name="文本框 5"/>
          <p:cNvSpPr txBox="1"/>
          <p:nvPr/>
        </p:nvSpPr>
        <p:spPr>
          <a:xfrm>
            <a:off x="698500" y="805180"/>
            <a:ext cx="3840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一）校园地国家助学贷款</a:t>
            </a:r>
            <a:endParaRPr lang="zh-CN" altLang="en-US" sz="2400" b="1" dirty="0">
              <a:latin typeface="微软雅黑" panose="020B0503020204020204" charset="-122"/>
              <a:ea typeface="微软雅黑" panose="020B0503020204020204" charset="-122"/>
              <a:sym typeface="+mn-ea"/>
            </a:endParaRPr>
          </a:p>
        </p:txBody>
      </p:sp>
      <p:cxnSp>
        <p:nvCxnSpPr>
          <p:cNvPr id="7" name="直接连接符 6"/>
          <p:cNvCxnSpPr/>
          <p:nvPr>
            <p:custDataLst>
              <p:tags r:id="rId1"/>
            </p:custDataLst>
          </p:nvPr>
        </p:nvCxnSpPr>
        <p:spPr>
          <a:xfrm flipV="1">
            <a:off x="363855" y="4295606"/>
            <a:ext cx="11630660" cy="7051"/>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8" name="组合 7"/>
          <p:cNvGrpSpPr/>
          <p:nvPr>
            <p:custDataLst>
              <p:tags r:id="rId2"/>
            </p:custDataLst>
          </p:nvPr>
        </p:nvGrpSpPr>
        <p:grpSpPr>
          <a:xfrm>
            <a:off x="648397" y="2038960"/>
            <a:ext cx="2001780" cy="2346770"/>
            <a:chOff x="863600" y="2578100"/>
            <a:chExt cx="1384300" cy="1622872"/>
          </a:xfrm>
        </p:grpSpPr>
        <p:sp>
          <p:nvSpPr>
            <p:cNvPr id="9" name="椭圆 8"/>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3" name="矩形 12"/>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4" name="矩形 13"/>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17" name="直接连接符 1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0" name="组合 19"/>
          <p:cNvGrpSpPr/>
          <p:nvPr>
            <p:custDataLst>
              <p:tags r:id="rId7"/>
            </p:custDataLst>
          </p:nvPr>
        </p:nvGrpSpPr>
        <p:grpSpPr>
          <a:xfrm>
            <a:off x="4278541" y="2039665"/>
            <a:ext cx="2001780" cy="2346770"/>
            <a:chOff x="3373970" y="2578100"/>
            <a:chExt cx="1384300" cy="1622872"/>
          </a:xfrm>
        </p:grpSpPr>
        <p:sp>
          <p:nvSpPr>
            <p:cNvPr id="23" name="椭圆 2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6" name="矩形 25"/>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27" name="矩形 26"/>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学务部审核并上报河南省学生资助管理中心</a:t>
              </a:r>
              <a:endParaRPr lang="zh-CN" altLang="en-US" dirty="0">
                <a:solidFill>
                  <a:sysClr val="window" lastClr="FFFFFF"/>
                </a:solidFill>
                <a:sym typeface="Arial" panose="020B0604020202020204" pitchFamily="34" charset="0"/>
              </a:endParaRPr>
            </a:p>
          </p:txBody>
        </p:sp>
        <p:cxnSp>
          <p:nvCxnSpPr>
            <p:cNvPr id="28" name="直接连接符 2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9" name="组合 28"/>
          <p:cNvGrpSpPr/>
          <p:nvPr>
            <p:custDataLst>
              <p:tags r:id="rId12"/>
            </p:custDataLst>
          </p:nvPr>
        </p:nvGrpSpPr>
        <p:grpSpPr>
          <a:xfrm>
            <a:off x="7908686" y="2038960"/>
            <a:ext cx="2001780" cy="2346770"/>
            <a:chOff x="5884340" y="2578100"/>
            <a:chExt cx="1384300" cy="1622872"/>
          </a:xfrm>
        </p:grpSpPr>
        <p:sp>
          <p:nvSpPr>
            <p:cNvPr id="36" name="椭圆 35"/>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42" name="矩形 41"/>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43" name="矩形 42"/>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组织学生签订本年度贷款合同</a:t>
              </a:r>
              <a:endParaRPr lang="zh-CN" altLang="en-US" dirty="0">
                <a:solidFill>
                  <a:sysClr val="window" lastClr="FFFFFF"/>
                </a:solidFill>
                <a:sym typeface="Arial" panose="020B0604020202020204" pitchFamily="34" charset="0"/>
              </a:endParaRPr>
            </a:p>
          </p:txBody>
        </p:sp>
        <p:cxnSp>
          <p:nvCxnSpPr>
            <p:cNvPr id="44" name="直接连接符 43"/>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5" name="组合 44"/>
          <p:cNvGrpSpPr/>
          <p:nvPr>
            <p:custDataLst>
              <p:tags r:id="rId17"/>
            </p:custDataLst>
          </p:nvPr>
        </p:nvGrpSpPr>
        <p:grpSpPr>
          <a:xfrm>
            <a:off x="2463469" y="4219151"/>
            <a:ext cx="2001780" cy="2346771"/>
            <a:chOff x="2118785" y="4085777"/>
            <a:chExt cx="1384300" cy="1622873"/>
          </a:xfrm>
        </p:grpSpPr>
        <p:sp>
          <p:nvSpPr>
            <p:cNvPr id="46" name="椭圆 45"/>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2" name="矩形 51"/>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53" name="矩形 52"/>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a:t>
              </a:r>
              <a:r>
                <a:rPr lang="zh-CN" altLang="en-US">
                  <a:solidFill>
                    <a:schemeClr val="tx1"/>
                  </a:solidFill>
                  <a:latin typeface="微软雅黑" panose="020B0503020204020204" charset="-122"/>
                  <a:ea typeface="微软雅黑" panose="020B0503020204020204" charset="-122"/>
                  <a:sym typeface="+mn-ea"/>
                </a:rPr>
                <a:t>初审</a:t>
              </a:r>
              <a:endParaRPr lang="zh-CN" altLang="en-US">
                <a:solidFill>
                  <a:schemeClr val="tx1"/>
                </a:solidFill>
                <a:latin typeface="微软雅黑" panose="020B0503020204020204" charset="-122"/>
                <a:ea typeface="微软雅黑" panose="020B0503020204020204" charset="-122"/>
                <a:sym typeface="+mn-ea"/>
              </a:endParaRPr>
            </a:p>
          </p:txBody>
        </p:sp>
        <p:cxnSp>
          <p:nvCxnSpPr>
            <p:cNvPr id="54" name="直接连接符 53"/>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5" name="组合 54"/>
          <p:cNvGrpSpPr/>
          <p:nvPr>
            <p:custDataLst>
              <p:tags r:id="rId22"/>
            </p:custDataLst>
          </p:nvPr>
        </p:nvGrpSpPr>
        <p:grpSpPr>
          <a:xfrm>
            <a:off x="6093613" y="4219151"/>
            <a:ext cx="2001780" cy="2346771"/>
            <a:chOff x="4629155" y="4085777"/>
            <a:chExt cx="1384300" cy="1622873"/>
          </a:xfrm>
        </p:grpSpPr>
        <p:sp>
          <p:nvSpPr>
            <p:cNvPr id="56" name="椭圆 55"/>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7" name="矩形 56"/>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58" name="矩形 57"/>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报国开行河南省分行审批通过</a:t>
              </a:r>
              <a:endParaRPr lang="zh-CN" altLang="en-US" dirty="0">
                <a:solidFill>
                  <a:sysClr val="window" lastClr="FFFFFF"/>
                </a:solidFill>
                <a:sym typeface="Arial" panose="020B0604020202020204" pitchFamily="34" charset="0"/>
              </a:endParaRPr>
            </a:p>
          </p:txBody>
        </p:sp>
        <p:cxnSp>
          <p:nvCxnSpPr>
            <p:cNvPr id="59" name="直接连接符 58"/>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60" name="组合 59"/>
          <p:cNvGrpSpPr/>
          <p:nvPr>
            <p:custDataLst>
              <p:tags r:id="rId27"/>
            </p:custDataLst>
          </p:nvPr>
        </p:nvGrpSpPr>
        <p:grpSpPr>
          <a:xfrm>
            <a:off x="9723760" y="4219151"/>
            <a:ext cx="2001780" cy="2346771"/>
            <a:chOff x="7139526" y="4085777"/>
            <a:chExt cx="1384300" cy="1622873"/>
          </a:xfrm>
        </p:grpSpPr>
        <p:sp>
          <p:nvSpPr>
            <p:cNvPr id="61" name="椭圆 60"/>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62" name="矩形 61"/>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63" name="矩形 62"/>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贷款发放</a:t>
              </a:r>
              <a:endParaRPr lang="zh-CN" altLang="en-US" dirty="0">
                <a:solidFill>
                  <a:sysClr val="window" lastClr="FFFFFF"/>
                </a:solidFill>
                <a:sym typeface="Arial" panose="020B0604020202020204" pitchFamily="34" charset="0"/>
              </a:endParaRPr>
            </a:p>
          </p:txBody>
        </p:sp>
        <p:cxnSp>
          <p:nvCxnSpPr>
            <p:cNvPr id="64" name="直接连接符 63"/>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副标题 2"/>
          <p:cNvSpPr>
            <a:spLocks noGrp="1"/>
          </p:cNvSpPr>
          <p:nvPr>
            <p:ph type="subTitle" idx="1"/>
          </p:nvPr>
        </p:nvSpPr>
        <p:spPr>
          <a:xfrm>
            <a:off x="1466850" y="182880"/>
            <a:ext cx="5104130" cy="448310"/>
          </a:xfrm>
        </p:spPr>
        <p:txBody>
          <a:bodyPr>
            <a:noAutofit/>
          </a:bodyPr>
          <a:p>
            <a:r>
              <a:rPr lang="zh-CN" altLang="en-US" sz="2800" dirty="0">
                <a:solidFill>
                  <a:schemeClr val="tx1"/>
                </a:solidFill>
              </a:rPr>
              <a:t>五、国家助学贷款</a:t>
            </a:r>
            <a:endParaRPr lang="zh-CN" altLang="en-US" sz="2800" dirty="0">
              <a:solidFill>
                <a:schemeClr val="tx1"/>
              </a:solidFill>
            </a:endParaRPr>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（二</a:t>
            </a:r>
            <a:r>
              <a:rPr lang="zh-CN" altLang="en-US" sz="2400" b="1" dirty="0">
                <a:solidFill>
                  <a:schemeClr val="tx1"/>
                </a:solidFill>
                <a:latin typeface="微软雅黑" panose="020B0503020204020204" charset="-122"/>
                <a:ea typeface="微软雅黑" panose="020B0503020204020204" charset="-122"/>
                <a:sym typeface="+mn-ea"/>
              </a:rPr>
              <a:t>）生源地国家助学贷款</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矩形 1"/>
          <p:cNvSpPr/>
          <p:nvPr>
            <p:custDataLst>
              <p:tags r:id="rId1"/>
            </p:custDataLst>
          </p:nvPr>
        </p:nvSpPr>
        <p:spPr>
          <a:xfrm flipH="1">
            <a:off x="548238" y="4364444"/>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 name="任意多边形: 形状 66"/>
          <p:cNvSpPr>
            <a:spLocks noChangeAspect="1"/>
          </p:cNvSpPr>
          <p:nvPr>
            <p:custDataLst>
              <p:tags r:id="rId2"/>
            </p:custDataLst>
          </p:nvPr>
        </p:nvSpPr>
        <p:spPr>
          <a:xfrm flipH="1">
            <a:off x="548238" y="4364444"/>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flipH="1">
            <a:off x="2370328" y="4588330"/>
            <a:ext cx="9549913" cy="943051"/>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gn="just"/>
            <a:r>
              <a:rPr sz="1800" dirty="0">
                <a:latin typeface="微软雅黑" panose="020B0503020204020204" charset="-122"/>
                <a:ea typeface="微软雅黑" panose="020B0503020204020204" charset="-122"/>
                <a:cs typeface="微软雅黑" panose="020B0503020204020204" charset="-122"/>
                <a:sym typeface="+mn-ea"/>
              </a:rPr>
              <a:t>自2021年秋季学期开始，全日制本专科学生每人每年申请贷款额度由不超过8000元提高至不超过12000元，优先用于支付在校期间学费和住宿费，超出部分可用于弥补日常生活费</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4"/>
            </p:custDataLst>
          </p:nvPr>
        </p:nvSpPr>
        <p:spPr>
          <a:xfrm flipH="1">
            <a:off x="2370392" y="4244503"/>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贷款额度</a:t>
            </a:r>
            <a:endParaRPr lang="zh-CN" altLang="en-US" sz="2000" b="1" dirty="0">
              <a:sym typeface="+mn-ea"/>
            </a:endParaRPr>
          </a:p>
        </p:txBody>
      </p:sp>
      <p:sp>
        <p:nvSpPr>
          <p:cNvPr id="6" name="文本框 5"/>
          <p:cNvSpPr txBox="1"/>
          <p:nvPr>
            <p:custDataLst>
              <p:tags r:id="rId5"/>
            </p:custDataLst>
          </p:nvPr>
        </p:nvSpPr>
        <p:spPr>
          <a:xfrm flipH="1">
            <a:off x="656630" y="4397470"/>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04</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custDataLst>
              <p:tags r:id="rId6"/>
            </p:custDataLst>
          </p:nvPr>
        </p:nvSpPr>
        <p:spPr>
          <a:xfrm flipH="1">
            <a:off x="548238" y="3367662"/>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 name="任意多边形: 形状 33"/>
          <p:cNvSpPr>
            <a:spLocks noChangeAspect="1"/>
          </p:cNvSpPr>
          <p:nvPr>
            <p:custDataLst>
              <p:tags r:id="rId7"/>
            </p:custDataLst>
          </p:nvPr>
        </p:nvSpPr>
        <p:spPr>
          <a:xfrm flipH="1">
            <a:off x="548238" y="3367662"/>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8"/>
            </p:custDataLst>
          </p:nvPr>
        </p:nvSpPr>
        <p:spPr>
          <a:xfrm flipH="1">
            <a:off x="2370392" y="3809635"/>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鼓励学生进行生源地国家助学贷款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9"/>
            </p:custDataLst>
          </p:nvPr>
        </p:nvSpPr>
        <p:spPr>
          <a:xfrm flipH="1">
            <a:off x="2370392" y="3465842"/>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注意事项 </a:t>
            </a:r>
            <a:endParaRPr lang="zh-CN" altLang="en-US" sz="2000" b="1" dirty="0">
              <a:sym typeface="+mn-ea"/>
            </a:endParaRPr>
          </a:p>
        </p:txBody>
      </p:sp>
      <p:sp>
        <p:nvSpPr>
          <p:cNvPr id="13" name="文本框 12"/>
          <p:cNvSpPr txBox="1"/>
          <p:nvPr>
            <p:custDataLst>
              <p:tags r:id="rId10"/>
            </p:custDataLst>
          </p:nvPr>
        </p:nvSpPr>
        <p:spPr>
          <a:xfrm flipH="1">
            <a:off x="656631" y="3400688"/>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03</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11"/>
            </p:custDataLst>
          </p:nvPr>
        </p:nvSpPr>
        <p:spPr>
          <a:xfrm flipH="1">
            <a:off x="548238" y="2407309"/>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任意多边形: 形状 43"/>
          <p:cNvSpPr>
            <a:spLocks noChangeAspect="1"/>
          </p:cNvSpPr>
          <p:nvPr>
            <p:custDataLst>
              <p:tags r:id="rId12"/>
            </p:custDataLst>
          </p:nvPr>
        </p:nvSpPr>
        <p:spPr>
          <a:xfrm flipH="1">
            <a:off x="548238" y="2407309"/>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13"/>
            </p:custDataLst>
          </p:nvPr>
        </p:nvSpPr>
        <p:spPr>
          <a:xfrm flipH="1">
            <a:off x="2370392" y="2849342"/>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14"/>
            </p:custDataLst>
          </p:nvPr>
        </p:nvSpPr>
        <p:spPr>
          <a:xfrm flipH="1">
            <a:off x="2370392" y="2505549"/>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适用范围</a:t>
            </a:r>
            <a:endParaRPr lang="zh-CN" altLang="en-US" sz="2000" b="1" dirty="0">
              <a:sym typeface="+mn-ea"/>
            </a:endParaRPr>
          </a:p>
        </p:txBody>
      </p:sp>
      <p:sp>
        <p:nvSpPr>
          <p:cNvPr id="18" name="文本框 17"/>
          <p:cNvSpPr txBox="1"/>
          <p:nvPr>
            <p:custDataLst>
              <p:tags r:id="rId15"/>
            </p:custDataLst>
          </p:nvPr>
        </p:nvSpPr>
        <p:spPr>
          <a:xfrm flipH="1">
            <a:off x="656631" y="2440335"/>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02</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矩形 18"/>
          <p:cNvSpPr/>
          <p:nvPr>
            <p:custDataLst>
              <p:tags r:id="rId16"/>
            </p:custDataLst>
          </p:nvPr>
        </p:nvSpPr>
        <p:spPr>
          <a:xfrm flipH="1">
            <a:off x="548238" y="1449803"/>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0" name="任意多边形: 形状 53"/>
          <p:cNvSpPr/>
          <p:nvPr>
            <p:custDataLst>
              <p:tags r:id="rId17"/>
            </p:custDataLst>
          </p:nvPr>
        </p:nvSpPr>
        <p:spPr>
          <a:xfrm flipH="1">
            <a:off x="548238" y="1449803"/>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custDataLst>
              <p:tags r:id="rId18"/>
            </p:custDataLst>
          </p:nvPr>
        </p:nvSpPr>
        <p:spPr>
          <a:xfrm flipH="1">
            <a:off x="2370392" y="1891899"/>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以当地学生资助管理中心通知为准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9"/>
            </p:custDataLst>
          </p:nvPr>
        </p:nvSpPr>
        <p:spPr>
          <a:xfrm flipH="1">
            <a:off x="2370392" y="1548105"/>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sz="2000" b="1" dirty="0">
                <a:solidFill>
                  <a:schemeClr val="tx1"/>
                </a:solidFill>
                <a:sym typeface="+mn-ea"/>
              </a:rPr>
              <a:t>开展时间</a:t>
            </a:r>
            <a:endParaRPr lang="zh-CN" altLang="en-US" sz="2000" b="1" dirty="0">
              <a:solidFill>
                <a:schemeClr val="tx1"/>
              </a:solidFill>
              <a:sym typeface="+mn-ea"/>
            </a:endParaRPr>
          </a:p>
        </p:txBody>
      </p:sp>
      <p:sp>
        <p:nvSpPr>
          <p:cNvPr id="23" name="文本框 22"/>
          <p:cNvSpPr txBox="1"/>
          <p:nvPr>
            <p:custDataLst>
              <p:tags r:id="rId20"/>
            </p:custDataLst>
          </p:nvPr>
        </p:nvSpPr>
        <p:spPr>
          <a:xfrm flipH="1">
            <a:off x="656631" y="1482829"/>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21"/>
            </p:custDataLst>
          </p:nvPr>
        </p:nvSpPr>
        <p:spPr>
          <a:xfrm flipH="1">
            <a:off x="532289" y="5761921"/>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6" name="任意多边形: 形状 25"/>
          <p:cNvSpPr>
            <a:spLocks noChangeAspect="1"/>
          </p:cNvSpPr>
          <p:nvPr>
            <p:custDataLst>
              <p:tags r:id="rId22"/>
            </p:custDataLst>
          </p:nvPr>
        </p:nvSpPr>
        <p:spPr>
          <a:xfrm flipH="1">
            <a:off x="532289" y="5761921"/>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23"/>
            </p:custDataLst>
          </p:nvPr>
        </p:nvSpPr>
        <p:spPr>
          <a:xfrm flipH="1">
            <a:off x="2354443" y="6204334"/>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具体办理程序按照当地资助中心通知要求</a:t>
            </a:r>
            <a:r>
              <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zh-CN" altLang="en-US" sz="1800" dirty="0">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8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9" name="文本框 28"/>
          <p:cNvSpPr txBox="1"/>
          <p:nvPr>
            <p:custDataLst>
              <p:tags r:id="rId24"/>
            </p:custDataLst>
          </p:nvPr>
        </p:nvSpPr>
        <p:spPr>
          <a:xfrm flipH="1">
            <a:off x="2354443" y="5860541"/>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适用及认定程序</a:t>
            </a:r>
            <a:endParaRPr lang="zh-CN" altLang="en-US" sz="2000" b="1" dirty="0">
              <a:sym typeface="+mn-ea"/>
            </a:endParaRPr>
          </a:p>
        </p:txBody>
      </p:sp>
      <p:sp>
        <p:nvSpPr>
          <p:cNvPr id="30" name="文本框 29"/>
          <p:cNvSpPr txBox="1"/>
          <p:nvPr>
            <p:custDataLst>
              <p:tags r:id="rId25"/>
            </p:custDataLst>
          </p:nvPr>
        </p:nvSpPr>
        <p:spPr>
          <a:xfrm flipH="1">
            <a:off x="640681" y="5794946"/>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05</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5</a:t>
            </a:r>
            <a:endParaRPr lang="en-US" sz="8000" dirty="0">
              <a:solidFill>
                <a:schemeClr val="bg1"/>
              </a:solidFill>
              <a:latin typeface="+mj-ea"/>
              <a:ea typeface="+mj-ea"/>
            </a:endParaRPr>
          </a:p>
        </p:txBody>
      </p:sp>
      <p:sp>
        <p:nvSpPr>
          <p:cNvPr id="22" name="文本占位符 21"/>
          <p:cNvSpPr>
            <a:spLocks noGrp="1"/>
          </p:cNvSpPr>
          <p:nvPr/>
        </p:nvSpPr>
        <p:spPr>
          <a:xfrm>
            <a:off x="4423410" y="3637915"/>
            <a:ext cx="3069590" cy="1713230"/>
          </a:xfrm>
          <a:prstGeom prst="rect">
            <a:avLst/>
          </a:prstGeom>
        </p:spPr>
        <p:txBody>
          <a:bodyPr vert="horz" lIns="91440" tIns="45720" rIns="91440" bIns="45720" rtlCol="0">
            <a:normAutofit fontScale="90000"/>
          </a:bodyPr>
          <a:lstStyle>
            <a:lvl1pPr marL="0" indent="0" algn="ctr">
              <a:buNone/>
              <a:defRPr>
                <a:solidFill>
                  <a:schemeClr val="bg1"/>
                </a:solidFill>
              </a:defRPr>
            </a:lvl1pPr>
          </a:lstStyle>
          <a:p>
            <a:pPr lvl="0"/>
            <a:r>
              <a:rPr lang="zh-CN" altLang="en-US" sz="4800" dirty="0">
                <a:sym typeface="+mn-ea"/>
              </a:rPr>
              <a:t>服兵役国家教育资助</a:t>
            </a:r>
            <a:endParaRPr lang="zh-CN" altLang="en-US" sz="4800" dirty="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1466850" y="182563"/>
            <a:ext cx="5103813" cy="449262"/>
          </a:xfrm>
        </p:spPr>
        <p:txBody>
          <a:bodyPr>
            <a:noAutofit/>
          </a:bodyPr>
          <a:lstStyle/>
          <a:p>
            <a:pPr lvl="0"/>
            <a:r>
              <a:rPr lang="zh-CN" altLang="en-US" sz="2800" dirty="0">
                <a:sym typeface="+mn-ea"/>
              </a:rPr>
              <a:t>六、服兵役国家教育资助</a:t>
            </a:r>
            <a:endParaRPr lang="zh-CN" altLang="en-US" sz="2800" dirty="0">
              <a:sym typeface="+mn-ea"/>
            </a:endParaRPr>
          </a:p>
        </p:txBody>
      </p:sp>
      <p:grpSp>
        <p:nvGrpSpPr>
          <p:cNvPr id="14" name="组合 13"/>
          <p:cNvGrpSpPr/>
          <p:nvPr>
            <p:custDataLst>
              <p:tags r:id="rId1"/>
            </p:custDataLst>
          </p:nvPr>
        </p:nvGrpSpPr>
        <p:grpSpPr>
          <a:xfrm>
            <a:off x="759121" y="1440897"/>
            <a:ext cx="1725295" cy="4515738"/>
            <a:chOff x="731601" y="2098766"/>
            <a:chExt cx="1474184" cy="3858488"/>
          </a:xfrm>
        </p:grpSpPr>
        <p:sp>
          <p:nvSpPr>
            <p:cNvPr id="6" name="矩形 5"/>
            <p:cNvSpPr/>
            <p:nvPr>
              <p:custDataLst>
                <p:tags r:id="rId2"/>
              </p:custDataLst>
            </p:nvPr>
          </p:nvSpPr>
          <p:spPr>
            <a:xfrm>
              <a:off x="731601" y="2098766"/>
              <a:ext cx="1474184" cy="3858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 name="直角三角形 4"/>
            <p:cNvSpPr/>
            <p:nvPr>
              <p:custDataLst>
                <p:tags r:id="rId3"/>
              </p:custDataLst>
            </p:nvPr>
          </p:nvSpPr>
          <p:spPr>
            <a:xfrm flipH="1">
              <a:off x="1592391" y="5124699"/>
              <a:ext cx="609814" cy="832555"/>
            </a:xfrm>
            <a:prstGeom prst="rtTriangle">
              <a:avLst/>
            </a:prstGeom>
            <a:pattFill prst="wdUpDiag">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9" name="等腰三角形 8"/>
            <p:cNvSpPr/>
            <p:nvPr>
              <p:custDataLst>
                <p:tags r:id="rId4"/>
              </p:custDataLst>
            </p:nvPr>
          </p:nvSpPr>
          <p:spPr>
            <a:xfrm>
              <a:off x="1044590"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3" name="TextBox 27"/>
            <p:cNvSpPr txBox="1"/>
            <p:nvPr>
              <p:custDataLst>
                <p:tags r:id="rId5"/>
              </p:custDataLst>
            </p:nvPr>
          </p:nvSpPr>
          <p:spPr>
            <a:xfrm>
              <a:off x="1230804"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01</a:t>
              </a:r>
              <a:endParaRPr lang="en-US" altLang="zh-CN" sz="2000" dirty="0">
                <a:solidFill>
                  <a:schemeClr val="bg1"/>
                </a:solidFill>
                <a:sym typeface="Arial" panose="020B0604020202020204" pitchFamily="34" charset="0"/>
              </a:endParaRPr>
            </a:p>
          </p:txBody>
        </p:sp>
        <p:sp>
          <p:nvSpPr>
            <p:cNvPr id="26" name="TextBox 39"/>
            <p:cNvSpPr txBox="1"/>
            <p:nvPr>
              <p:custDataLst>
                <p:tags r:id="rId6"/>
              </p:custDataLst>
            </p:nvPr>
          </p:nvSpPr>
          <p:spPr>
            <a:xfrm>
              <a:off x="803764" y="3072693"/>
              <a:ext cx="1341253" cy="2053657"/>
            </a:xfrm>
            <a:prstGeom prst="rect">
              <a:avLst/>
            </a:prstGeom>
            <a:noFill/>
          </p:spPr>
          <p:txBody>
            <a:bodyPr wrap="square" rtlCol="0">
              <a:normAutofit/>
            </a:bodyPr>
            <a:p>
              <a:pPr marL="0" lvl="1">
                <a:lnSpc>
                  <a:spcPct val="150000"/>
                </a:lnSpc>
              </a:pPr>
              <a:r>
                <a:rPr lang="zh-CN" altLang="en-US" b="1" dirty="0">
                  <a:latin typeface="微软雅黑" panose="020B0503020204020204" charset="-122"/>
                  <a:ea typeface="微软雅黑" panose="020B0503020204020204" charset="-122"/>
                  <a:sym typeface="+mn-ea"/>
                </a:rPr>
                <a:t>开展时间</a:t>
              </a:r>
              <a:r>
                <a:rPr lang="zh-CN" altLang="en-US" b="1" dirty="0">
                  <a:latin typeface="+mj-ea"/>
                  <a:ea typeface="+mj-ea"/>
                  <a:sym typeface="+mn-ea"/>
                </a:rPr>
                <a:t> </a:t>
              </a:r>
              <a:endParaRPr lang="zh-CN" altLang="en-US" b="1" dirty="0">
                <a:latin typeface="+mj-ea"/>
                <a:ea typeface="+mj-ea"/>
              </a:endParaRPr>
            </a:p>
            <a:p>
              <a:pPr>
                <a:lnSpc>
                  <a:spcPct val="150000"/>
                </a:lnSpc>
              </a:pPr>
              <a:r>
                <a:rPr lang="zh-CN" altLang="en-US" dirty="0">
                  <a:latin typeface="微软雅黑" panose="020B0503020204020204" charset="-122"/>
                  <a:ea typeface="微软雅黑" panose="020B0503020204020204" charset="-122"/>
                  <a:sym typeface="+mn-ea"/>
                </a:rPr>
                <a:t>根据省资助中心通知时间开展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17" name="组合 16"/>
          <p:cNvGrpSpPr/>
          <p:nvPr>
            <p:custDataLst>
              <p:tags r:id="rId7"/>
            </p:custDataLst>
          </p:nvPr>
        </p:nvGrpSpPr>
        <p:grpSpPr>
          <a:xfrm>
            <a:off x="2934261" y="1441532"/>
            <a:ext cx="1725295" cy="4516373"/>
            <a:chOff x="2788272" y="2098766"/>
            <a:chExt cx="1474184" cy="3859030"/>
          </a:xfrm>
        </p:grpSpPr>
        <p:sp>
          <p:nvSpPr>
            <p:cNvPr id="15" name="矩形 14"/>
            <p:cNvSpPr/>
            <p:nvPr>
              <p:custDataLst>
                <p:tags r:id="rId8"/>
              </p:custDataLst>
            </p:nvPr>
          </p:nvSpPr>
          <p:spPr>
            <a:xfrm>
              <a:off x="2788272" y="2098766"/>
              <a:ext cx="1474184" cy="38582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16" name="直角三角形 15"/>
            <p:cNvSpPr/>
            <p:nvPr>
              <p:custDataLst>
                <p:tags r:id="rId9"/>
              </p:custDataLst>
            </p:nvPr>
          </p:nvSpPr>
          <p:spPr>
            <a:xfrm flipH="1">
              <a:off x="3644778" y="5125241"/>
              <a:ext cx="609814" cy="832555"/>
            </a:xfrm>
            <a:prstGeom prst="rtTriangle">
              <a:avLst/>
            </a:prstGeom>
            <a:pattFill prst="wdUpDiag">
              <a:fgClr>
                <a:schemeClr val="bg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18" name="等腰三角形 17"/>
            <p:cNvSpPr/>
            <p:nvPr>
              <p:custDataLst>
                <p:tags r:id="rId10"/>
              </p:custDataLst>
            </p:nvPr>
          </p:nvSpPr>
          <p:spPr>
            <a:xfrm>
              <a:off x="3101261"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9" name="TextBox 32"/>
            <p:cNvSpPr txBox="1"/>
            <p:nvPr>
              <p:custDataLst>
                <p:tags r:id="rId11"/>
              </p:custDataLst>
            </p:nvPr>
          </p:nvSpPr>
          <p:spPr>
            <a:xfrm>
              <a:off x="3287475"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02</a:t>
              </a:r>
              <a:endParaRPr lang="en-US" altLang="zh-CN" sz="2000" dirty="0">
                <a:solidFill>
                  <a:schemeClr val="bg1"/>
                </a:solidFill>
                <a:sym typeface="Arial" panose="020B0604020202020204" pitchFamily="34" charset="0"/>
              </a:endParaRPr>
            </a:p>
          </p:txBody>
        </p:sp>
        <p:sp>
          <p:nvSpPr>
            <p:cNvPr id="30" name="TextBox 39"/>
            <p:cNvSpPr txBox="1"/>
            <p:nvPr>
              <p:custDataLst>
                <p:tags r:id="rId12"/>
              </p:custDataLst>
            </p:nvPr>
          </p:nvSpPr>
          <p:spPr>
            <a:xfrm>
              <a:off x="2855009" y="3072693"/>
              <a:ext cx="1341253" cy="2053657"/>
            </a:xfrm>
            <a:prstGeom prst="rect">
              <a:avLst/>
            </a:prstGeom>
            <a:noFill/>
          </p:spPr>
          <p:txBody>
            <a:bodyPr wrap="square" rtlCol="0">
              <a:normAutofit fontScale="90000" lnSpcReduction="20000"/>
            </a:bodyPr>
            <a:p>
              <a:pPr marL="0" lvl="1" algn="just">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mn-ea"/>
                </a:rPr>
                <a:t>适用范围</a:t>
              </a:r>
              <a:r>
                <a:rPr lang="zh-CN" altLang="en-US" dirty="0">
                  <a:latin typeface="微软雅黑" panose="020B0503020204020204" charset="-122"/>
                  <a:ea typeface="微软雅黑" panose="020B0503020204020204" charset="-122"/>
                  <a:cs typeface="微软雅黑" panose="020B0503020204020204" charset="-122"/>
                  <a:sym typeface="+mn-ea"/>
                </a:rPr>
                <a:t> </a:t>
              </a:r>
              <a:endParaRPr lang="zh-CN" altLang="en-US" dirty="0">
                <a:latin typeface="微软雅黑" panose="020B0503020204020204" charset="-122"/>
                <a:ea typeface="微软雅黑" panose="020B0503020204020204" charset="-122"/>
                <a:cs typeface="微软雅黑" panose="020B0503020204020204" charset="-122"/>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应征入伍服义务兵役、招收为士官、退役后复学或入学的高等学校学生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chemeClr val="bg1"/>
                </a:solidFill>
                <a:sym typeface="Arial" panose="020B0604020202020204" pitchFamily="34" charset="0"/>
              </a:endParaRPr>
            </a:p>
          </p:txBody>
        </p:sp>
      </p:grpSp>
      <p:grpSp>
        <p:nvGrpSpPr>
          <p:cNvPr id="20" name="组合 19"/>
          <p:cNvGrpSpPr/>
          <p:nvPr>
            <p:custDataLst>
              <p:tags r:id="rId13"/>
            </p:custDataLst>
          </p:nvPr>
        </p:nvGrpSpPr>
        <p:grpSpPr>
          <a:xfrm>
            <a:off x="5071301" y="1440897"/>
            <a:ext cx="1725295" cy="4515738"/>
            <a:chOff x="4844943" y="2098766"/>
            <a:chExt cx="1474184" cy="3858488"/>
          </a:xfrm>
        </p:grpSpPr>
        <p:sp>
          <p:nvSpPr>
            <p:cNvPr id="21" name="矩形 20"/>
            <p:cNvSpPr/>
            <p:nvPr>
              <p:custDataLst>
                <p:tags r:id="rId14"/>
              </p:custDataLst>
            </p:nvPr>
          </p:nvSpPr>
          <p:spPr>
            <a:xfrm>
              <a:off x="4844943" y="2098766"/>
              <a:ext cx="1474184" cy="38582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22" name="直角三角形 21"/>
            <p:cNvSpPr/>
            <p:nvPr>
              <p:custDataLst>
                <p:tags r:id="rId15"/>
              </p:custDataLst>
            </p:nvPr>
          </p:nvSpPr>
          <p:spPr>
            <a:xfrm flipH="1">
              <a:off x="5708446" y="5124699"/>
              <a:ext cx="609814" cy="832555"/>
            </a:xfrm>
            <a:prstGeom prst="rtTriangle">
              <a:avLst/>
            </a:prstGeom>
            <a:pattFill prst="wdUpDiag">
              <a:fgClr>
                <a:schemeClr val="bg1"/>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23" name="等腰三角形 22"/>
            <p:cNvSpPr/>
            <p:nvPr>
              <p:custDataLst>
                <p:tags r:id="rId16"/>
              </p:custDataLst>
            </p:nvPr>
          </p:nvSpPr>
          <p:spPr>
            <a:xfrm>
              <a:off x="5157932"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24" name="TextBox 35"/>
            <p:cNvSpPr txBox="1"/>
            <p:nvPr>
              <p:custDataLst>
                <p:tags r:id="rId17"/>
              </p:custDataLst>
            </p:nvPr>
          </p:nvSpPr>
          <p:spPr>
            <a:xfrm>
              <a:off x="5344146"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03</a:t>
              </a:r>
              <a:endParaRPr lang="en-US" altLang="zh-CN" sz="2000" dirty="0">
                <a:solidFill>
                  <a:schemeClr val="bg1"/>
                </a:solidFill>
                <a:sym typeface="Arial" panose="020B0604020202020204" pitchFamily="34" charset="0"/>
              </a:endParaRPr>
            </a:p>
          </p:txBody>
        </p:sp>
        <p:sp>
          <p:nvSpPr>
            <p:cNvPr id="25" name="TextBox 39"/>
            <p:cNvSpPr txBox="1"/>
            <p:nvPr>
              <p:custDataLst>
                <p:tags r:id="rId18"/>
              </p:custDataLst>
            </p:nvPr>
          </p:nvSpPr>
          <p:spPr>
            <a:xfrm>
              <a:off x="4881296" y="3072693"/>
              <a:ext cx="1341253" cy="205203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适用程序</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sym typeface="+mn-ea"/>
                </a:rPr>
                <a:t>严格按照国家政策和省资助中心通知要求开展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27" name="组合 26"/>
          <p:cNvGrpSpPr/>
          <p:nvPr>
            <p:custDataLst>
              <p:tags r:id="rId19"/>
            </p:custDataLst>
          </p:nvPr>
        </p:nvGrpSpPr>
        <p:grpSpPr>
          <a:xfrm>
            <a:off x="7217231" y="1440897"/>
            <a:ext cx="1735141" cy="4516373"/>
            <a:chOff x="6892933" y="2098766"/>
            <a:chExt cx="1482597" cy="3859030"/>
          </a:xfrm>
        </p:grpSpPr>
        <p:sp>
          <p:nvSpPr>
            <p:cNvPr id="28" name="矩形 27"/>
            <p:cNvSpPr/>
            <p:nvPr>
              <p:custDataLst>
                <p:tags r:id="rId20"/>
              </p:custDataLst>
            </p:nvPr>
          </p:nvSpPr>
          <p:spPr>
            <a:xfrm>
              <a:off x="6892933" y="2098766"/>
              <a:ext cx="1474184" cy="3858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32" name="直角三角形 31"/>
            <p:cNvSpPr/>
            <p:nvPr>
              <p:custDataLst>
                <p:tags r:id="rId21"/>
              </p:custDataLst>
            </p:nvPr>
          </p:nvSpPr>
          <p:spPr>
            <a:xfrm flipH="1">
              <a:off x="7765716" y="5125241"/>
              <a:ext cx="609814" cy="832555"/>
            </a:xfrm>
            <a:prstGeom prst="rtTriangle">
              <a:avLst/>
            </a:prstGeom>
            <a:pattFill prst="wdUpDiag">
              <a:fgClr>
                <a:schemeClr val="bg1"/>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33" name="等腰三角形 32"/>
            <p:cNvSpPr/>
            <p:nvPr>
              <p:custDataLst>
                <p:tags r:id="rId22"/>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34" name="TextBox 38"/>
            <p:cNvSpPr txBox="1"/>
            <p:nvPr>
              <p:custDataLst>
                <p:tags r:id="rId23"/>
              </p:custDataLst>
            </p:nvPr>
          </p:nvSpPr>
          <p:spPr>
            <a:xfrm>
              <a:off x="7400817" y="2393891"/>
              <a:ext cx="487600" cy="400110"/>
            </a:xfrm>
            <a:prstGeom prst="rect">
              <a:avLst/>
            </a:prstGeom>
            <a:noFill/>
          </p:spPr>
          <p:txBody>
            <a:bodyPr wrap="square" rtlCol="0">
              <a:normAutofit/>
            </a:bodyPr>
            <a:p>
              <a:pPr algn="ctr"/>
              <a:r>
                <a:rPr lang="en-US" altLang="zh-CN" sz="2000" dirty="0">
                  <a:solidFill>
                    <a:srgbClr val="000000"/>
                  </a:solidFill>
                  <a:sym typeface="Arial" panose="020B0604020202020204" pitchFamily="34" charset="0"/>
                </a:rPr>
                <a:t>04</a:t>
              </a:r>
              <a:endParaRPr lang="en-US" altLang="zh-CN" sz="2000" dirty="0">
                <a:solidFill>
                  <a:srgbClr val="000000"/>
                </a:solidFill>
                <a:sym typeface="Arial" panose="020B0604020202020204" pitchFamily="34" charset="0"/>
              </a:endParaRPr>
            </a:p>
          </p:txBody>
        </p:sp>
        <p:sp>
          <p:nvSpPr>
            <p:cNvPr id="56" name="TextBox 39"/>
            <p:cNvSpPr txBox="1"/>
            <p:nvPr>
              <p:custDataLst>
                <p:tags r:id="rId24"/>
              </p:custDataLst>
            </p:nvPr>
          </p:nvSpPr>
          <p:spPr>
            <a:xfrm>
              <a:off x="6931999" y="3072693"/>
              <a:ext cx="1341253" cy="205420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注意事项</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具体发放根据财政拨款时间确定，及时足额发放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rgbClr val="000000"/>
                </a:solidFill>
                <a:sym typeface="Arial" panose="020B0604020202020204" pitchFamily="34" charset="0"/>
              </a:endParaRPr>
            </a:p>
          </p:txBody>
        </p:sp>
      </p:grpSp>
      <p:grpSp>
        <p:nvGrpSpPr>
          <p:cNvPr id="57" name="组合 56"/>
          <p:cNvGrpSpPr/>
          <p:nvPr>
            <p:custDataLst>
              <p:tags r:id="rId25"/>
            </p:custDataLst>
          </p:nvPr>
        </p:nvGrpSpPr>
        <p:grpSpPr>
          <a:xfrm>
            <a:off x="9383480" y="1440897"/>
            <a:ext cx="1725295" cy="4515738"/>
            <a:chOff x="6901614" y="2098766"/>
            <a:chExt cx="1474184" cy="3858488"/>
          </a:xfrm>
        </p:grpSpPr>
        <p:sp>
          <p:nvSpPr>
            <p:cNvPr id="58" name="矩形 57"/>
            <p:cNvSpPr/>
            <p:nvPr>
              <p:custDataLst>
                <p:tags r:id="rId26"/>
              </p:custDataLst>
            </p:nvPr>
          </p:nvSpPr>
          <p:spPr>
            <a:xfrm>
              <a:off x="6901614" y="2098766"/>
              <a:ext cx="1474184" cy="3858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9" name="直角三角形 58"/>
            <p:cNvSpPr/>
            <p:nvPr>
              <p:custDataLst>
                <p:tags r:id="rId27"/>
              </p:custDataLst>
            </p:nvPr>
          </p:nvSpPr>
          <p:spPr>
            <a:xfrm flipH="1">
              <a:off x="7765716" y="5124699"/>
              <a:ext cx="609814" cy="832555"/>
            </a:xfrm>
            <a:prstGeom prst="rtTriangle">
              <a:avLst/>
            </a:prstGeom>
            <a:pattFill prst="wdUpDiag">
              <a:fgClr>
                <a:schemeClr val="bg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60" name="等腰三角形 59"/>
            <p:cNvSpPr/>
            <p:nvPr>
              <p:custDataLst>
                <p:tags r:id="rId28"/>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61" name="TextBox 38"/>
            <p:cNvSpPr txBox="1"/>
            <p:nvPr>
              <p:custDataLst>
                <p:tags r:id="rId29"/>
              </p:custDataLst>
            </p:nvPr>
          </p:nvSpPr>
          <p:spPr>
            <a:xfrm>
              <a:off x="7400817"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05</a:t>
              </a:r>
              <a:endParaRPr lang="en-US" altLang="zh-CN" sz="2000" dirty="0">
                <a:solidFill>
                  <a:schemeClr val="bg1"/>
                </a:solidFill>
                <a:sym typeface="Arial" panose="020B0604020202020204" pitchFamily="34" charset="0"/>
              </a:endParaRPr>
            </a:p>
          </p:txBody>
        </p:sp>
        <p:sp>
          <p:nvSpPr>
            <p:cNvPr id="62" name="TextBox 39"/>
            <p:cNvSpPr txBox="1"/>
            <p:nvPr>
              <p:custDataLst>
                <p:tags r:id="rId30"/>
              </p:custDataLst>
            </p:nvPr>
          </p:nvSpPr>
          <p:spPr>
            <a:xfrm>
              <a:off x="6962382" y="3072693"/>
              <a:ext cx="1341253" cy="2414472"/>
            </a:xfrm>
            <a:prstGeom prst="rect">
              <a:avLst/>
            </a:prstGeom>
            <a:noFill/>
          </p:spPr>
          <p:txBody>
            <a:bodyPr wrap="square" rtlCol="0"/>
            <a:p>
              <a:pPr algn="just">
                <a:lnSpc>
                  <a:spcPct val="15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发放标准</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algn="just">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学费补偿、国家助学贷款代偿以及学费减免标准，本专科生每生每年最高不超过</a:t>
              </a:r>
              <a:r>
                <a:rPr lang="en-US" altLang="zh-CN" sz="1600" dirty="0">
                  <a:latin typeface="微软雅黑" panose="020B0503020204020204" charset="-122"/>
                  <a:ea typeface="微软雅黑" panose="020B0503020204020204" charset="-122"/>
                  <a:cs typeface="微软雅黑" panose="020B0503020204020204" charset="-122"/>
                  <a:sym typeface="+mn-ea"/>
                </a:rPr>
                <a:t>8000</a:t>
              </a:r>
              <a:r>
                <a:rPr lang="zh-CN" altLang="en-US" sz="1600" dirty="0">
                  <a:latin typeface="微软雅黑" panose="020B0503020204020204" charset="-122"/>
                  <a:ea typeface="微软雅黑" panose="020B0503020204020204" charset="-122"/>
                  <a:cs typeface="微软雅黑" panose="020B0503020204020204" charset="-122"/>
                  <a:sym typeface="+mn-ea"/>
                </a:rPr>
                <a:t>元</a:t>
              </a:r>
              <a:r>
                <a:rPr lang="zh-CN" altLang="en-US" sz="1600" dirty="0">
                  <a:latin typeface="宋体" panose="02010600030101010101" pitchFamily="2" charset="-122"/>
                  <a:ea typeface="宋体" panose="02010600030101010101" pitchFamily="2" charset="-122"/>
                  <a:sym typeface="+mn-ea"/>
                </a:rPr>
                <a:t> </a:t>
              </a:r>
              <a:endParaRPr lang="zh-CN" altLang="en-US" sz="1600" dirty="0">
                <a:solidFill>
                  <a:schemeClr val="bg1"/>
                </a:solidFill>
                <a:latin typeface="宋体" panose="02010600030101010101" pitchFamily="2" charset="-122"/>
                <a:ea typeface="宋体" panose="02010600030101010101" pitchFamily="2" charset="-122"/>
                <a:sym typeface="+mn-ea"/>
              </a:endParaRPr>
            </a:p>
          </p:txBody>
        </p:sp>
      </p:grpSp>
    </p:spTree>
    <p:custDataLst>
      <p:tags r:id="rId3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6</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069523"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校内</a:t>
            </a:r>
            <a:r>
              <a:rPr lang="zh-CN" altLang="en-US" sz="4800" dirty="0">
                <a:sym typeface="+mn-ea"/>
              </a:rPr>
              <a:t>资助</a:t>
            </a:r>
            <a:endParaRPr lang="zh-CN" altLang="en-US" sz="4800" dirty="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七、校内</a:t>
            </a:r>
            <a:r>
              <a:rPr lang="zh-CN" altLang="en-US" sz="2800" dirty="0">
                <a:solidFill>
                  <a:schemeClr val="tx1"/>
                </a:solidFill>
              </a:rPr>
              <a:t>资助</a:t>
            </a:r>
            <a:endParaRPr lang="zh-CN" altLang="en-US" sz="2800" dirty="0">
              <a:solidFill>
                <a:schemeClr val="tx1"/>
              </a:solidFill>
            </a:endParaRPr>
          </a:p>
        </p:txBody>
      </p:sp>
      <p:sp>
        <p:nvSpPr>
          <p:cNvPr id="13" name="文本框 12"/>
          <p:cNvSpPr txBox="1"/>
          <p:nvPr/>
        </p:nvSpPr>
        <p:spPr>
          <a:xfrm>
            <a:off x="698500" y="805180"/>
            <a:ext cx="2316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（一）</a:t>
            </a:r>
            <a:r>
              <a:rPr lang="zh-CN" altLang="en-US" sz="2400" b="1" dirty="0">
                <a:solidFill>
                  <a:schemeClr val="tx1"/>
                </a:solidFill>
                <a:latin typeface="微软雅黑" panose="020B0503020204020204" charset="-122"/>
                <a:ea typeface="微软雅黑" panose="020B0503020204020204" charset="-122"/>
                <a:sym typeface="+mn-ea"/>
              </a:rPr>
              <a:t>学费缓交</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917575"/>
          </a:xfrm>
          <a:prstGeom prst="rect">
            <a:avLst/>
          </a:prstGeom>
        </p:spPr>
        <p:txBody>
          <a:bodyPr wrap="square" anchor="ctr" anchorCtr="0"/>
          <a:lstStyle>
            <a:defPPr>
              <a:defRPr lang="zh-CN"/>
            </a:defPPr>
          </a:lstStyle>
          <a:p>
            <a:pPr algn="l" fontAlgn="auto">
              <a:lnSpc>
                <a:spcPct val="130000"/>
              </a:lnSpc>
            </a:pPr>
            <a:r>
              <a:rPr lang="zh-CN" altLang="en-US" dirty="0">
                <a:latin typeface="微软雅黑" panose="020B0503020204020204" charset="-122"/>
                <a:ea typeface="微软雅黑" panose="020B0503020204020204" charset="-122"/>
                <a:cs typeface="微软雅黑" panose="020B0503020204020204" charset="-122"/>
                <a:sym typeface="+mn-ea"/>
              </a:rPr>
              <a:t>根据学生家庭经济状况、国家助学贷款情况等，学生可以缓期缴纳一部分学费</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218940" y="1972945"/>
            <a:ext cx="3790315" cy="584835"/>
          </a:xfrm>
          <a:prstGeom prst="rect">
            <a:avLst/>
          </a:prstGeom>
          <a:noFill/>
        </p:spPr>
        <p:txBody>
          <a:bodyPr wrap="square" lIns="91440" tIns="45720" rIns="91440" bIns="4572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en-US" altLang="zh-CN" dirty="0">
                <a:latin typeface="微软雅黑" panose="020B0503020204020204" charset="-122"/>
                <a:ea typeface="微软雅黑" panose="020B0503020204020204" charset="-122"/>
                <a:cs typeface="微软雅黑" panose="020B0503020204020204" charset="-122"/>
              </a:rPr>
              <a:t>5</a:t>
            </a:r>
            <a:r>
              <a:rPr lang="zh-CN" altLang="en-US" dirty="0">
                <a:latin typeface="微软雅黑" panose="020B0503020204020204" charset="-122"/>
                <a:ea typeface="微软雅黑" panose="020B0503020204020204" charset="-122"/>
                <a:cs typeface="微软雅黑" panose="020B0503020204020204" charset="-122"/>
              </a:rPr>
              <a:t>月、</a:t>
            </a:r>
            <a:r>
              <a:rPr lang="en-US" altLang="zh-CN" dirty="0">
                <a:latin typeface="微软雅黑" panose="020B0503020204020204" charset="-122"/>
                <a:ea typeface="微软雅黑" panose="020B0503020204020204" charset="-122"/>
                <a:cs typeface="微软雅黑" panose="020B0503020204020204" charset="-122"/>
              </a:rPr>
              <a:t>9</a:t>
            </a:r>
            <a:r>
              <a:rPr lang="zh-CN" altLang="en-US" dirty="0">
                <a:latin typeface="微软雅黑" panose="020B0503020204020204" charset="-122"/>
                <a:ea typeface="微软雅黑" panose="020B0503020204020204" charset="-122"/>
                <a:cs typeface="微软雅黑" panose="020B0503020204020204" charset="-122"/>
              </a:rPr>
              <a:t>月（以学校具体通知为准） </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4953000" y="3008630"/>
            <a:ext cx="530161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dirty="0">
                <a:latin typeface="微软雅黑" panose="020B0503020204020204" charset="-122"/>
                <a:ea typeface="微软雅黑" panose="020B0503020204020204" charset="-122"/>
              </a:rPr>
              <a:t>家庭经济困难学生或已办理国家助学贷款学生</a:t>
            </a:r>
            <a:r>
              <a:rPr lang="zh-CN" altLang="en-US" dirty="0"/>
              <a:t> </a:t>
            </a:r>
            <a:endParaRPr lang="en-US" altLang="zh-C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20540" y="1898119"/>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1</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Autofit/>
          </a:bodyPr>
          <a:lstStyle>
            <a:lvl1pPr marL="0" indent="0" algn="ctr">
              <a:buNone/>
              <a:defRPr>
                <a:solidFill>
                  <a:schemeClr val="bg1"/>
                </a:solidFill>
              </a:defRPr>
            </a:lvl1pPr>
          </a:lstStyle>
          <a:p>
            <a:pPr lvl="0"/>
            <a:r>
              <a:rPr lang="zh-CN" altLang="en-US" sz="4000" dirty="0">
                <a:sym typeface="+mn-ea"/>
              </a:rPr>
              <a:t>家庭经济困难学生认定</a:t>
            </a:r>
            <a:endParaRPr lang="zh-CN" altLang="en-US" sz="4000" dirty="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32790" y="805180"/>
            <a:ext cx="41452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（二）新生入学</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绿色通道</a:t>
            </a:r>
            <a:r>
              <a:rPr lang="en-US" altLang="zh-CN" sz="2400" b="1" dirty="0">
                <a:latin typeface="微软雅黑" panose="020B0503020204020204" charset="-122"/>
                <a:ea typeface="微软雅黑" panose="020B0503020204020204" charset="-122"/>
                <a:sym typeface="+mn-ea"/>
              </a:rPr>
              <a:t>”</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1140460"/>
          </a:xfrm>
          <a:prstGeom prst="rect">
            <a:avLst/>
          </a:prstGeom>
        </p:spPr>
        <p:txBody>
          <a:bodyPr wrap="square" anchor="ctr" anchorCtr="0"/>
          <a:lstStyle>
            <a:defPPr>
              <a:defRPr lang="zh-CN"/>
            </a:defPPr>
          </a:lstStyle>
          <a:p>
            <a:pPr algn="just">
              <a:lnSpc>
                <a:spcPct val="120000"/>
              </a:lnSpc>
            </a:pPr>
            <a:r>
              <a:rPr lang="zh-CN" altLang="en-US" dirty="0">
                <a:effectLst/>
                <a:latin typeface="微软雅黑" panose="020B0503020204020204" charset="-122"/>
                <a:ea typeface="微软雅黑" panose="020B0503020204020204" charset="-122"/>
                <a:sym typeface="+mn-ea"/>
              </a:rPr>
              <a:t>对被录取入学的家庭经济困难新生，一律先办理入学手续，然后根据核实后的情况，分别采取不同办法予以资助</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322445" y="1972945"/>
            <a:ext cx="3298825" cy="584835"/>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dirty="0">
                <a:effectLst/>
                <a:latin typeface="微软雅黑" panose="020B0503020204020204" charset="-122"/>
                <a:ea typeface="微软雅黑" panose="020B0503020204020204" charset="-122"/>
                <a:cs typeface="微软雅黑" panose="020B0503020204020204" charset="-122"/>
                <a:sym typeface="+mn-ea"/>
              </a:rPr>
              <a:t>预计</a:t>
            </a:r>
            <a:r>
              <a:rPr lang="en-US" altLang="zh-CN" dirty="0">
                <a:effectLst/>
                <a:latin typeface="微软雅黑" panose="020B0503020204020204" charset="-122"/>
                <a:ea typeface="微软雅黑" panose="020B0503020204020204" charset="-122"/>
                <a:cs typeface="微软雅黑" panose="020B0503020204020204" charset="-122"/>
                <a:sym typeface="+mn-ea"/>
              </a:rPr>
              <a:t>9</a:t>
            </a:r>
            <a:r>
              <a:rPr lang="zh-CN" altLang="en-US" dirty="0">
                <a:effectLst/>
                <a:latin typeface="微软雅黑" panose="020B0503020204020204" charset="-122"/>
                <a:ea typeface="微软雅黑" panose="020B0503020204020204" charset="-122"/>
                <a:cs typeface="微软雅黑" panose="020B0503020204020204" charset="-122"/>
                <a:sym typeface="+mn-ea"/>
              </a:rPr>
              <a:t>月（以学校具体通知为准）</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5021580" y="3008630"/>
            <a:ext cx="523303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dirty="0">
                <a:effectLst/>
                <a:latin typeface="微软雅黑" panose="020B0503020204020204" charset="-122"/>
                <a:ea typeface="微软雅黑" panose="020B0503020204020204" charset="-122"/>
                <a:sym typeface="+mn-ea"/>
              </a:rPr>
              <a:t>新入学家庭经济困难学生</a:t>
            </a:r>
            <a:r>
              <a:rPr lang="zh-CN" altLang="en-US" dirty="0">
                <a:sym typeface="+mn-ea"/>
              </a:rPr>
              <a:t> </a:t>
            </a:r>
            <a:endParaRPr lang="en-US" altLang="zh-CN" dirty="0"/>
          </a:p>
        </p:txBody>
      </p:sp>
      <p:sp>
        <p:nvSpPr>
          <p:cNvPr id="6"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七、校内资助</a:t>
            </a:r>
            <a:endParaRPr lang="zh-CN" altLang="en-US" sz="28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七、校内资助</a:t>
            </a:r>
            <a:endParaRPr lang="zh-CN" altLang="en-US" sz="2800" dirty="0">
              <a:solidFill>
                <a:schemeClr val="tx1"/>
              </a:solidFill>
            </a:endParaRPr>
          </a:p>
        </p:txBody>
      </p:sp>
      <p:sp>
        <p:nvSpPr>
          <p:cNvPr id="2" name="矩形 1"/>
          <p:cNvSpPr/>
          <p:nvPr>
            <p:custDataLst>
              <p:tags r:id="rId1"/>
            </p:custDataLst>
          </p:nvPr>
        </p:nvSpPr>
        <p:spPr>
          <a:xfrm>
            <a:off x="2627673" y="5092801"/>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rPr>
              <a:t>适用及认定程序</a:t>
            </a:r>
            <a:endPar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4" name="文本框 3"/>
          <p:cNvSpPr txBox="1"/>
          <p:nvPr>
            <p:custDataLst>
              <p:tags r:id="rId2"/>
            </p:custDataLst>
          </p:nvPr>
        </p:nvSpPr>
        <p:spPr>
          <a:xfrm>
            <a:off x="2607925" y="5653454"/>
            <a:ext cx="6022366" cy="404777"/>
          </a:xfrm>
          <a:prstGeom prst="rect">
            <a:avLst/>
          </a:prstGeom>
          <a:noFill/>
        </p:spPr>
        <p:txBody>
          <a:bodyPr wrap="square" lIns="90000" tIns="0" rIns="90000" bIns="46800">
            <a:normAutofit lnSpcReduction="20000"/>
          </a:bodyPr>
          <a:p>
            <a:pPr>
              <a:lnSpc>
                <a:spcPct val="130000"/>
              </a:lnSpc>
            </a:pPr>
            <a:r>
              <a:rPr lang="zh-CN" altLang="en-US" sz="1400" dirty="0">
                <a:effectLst/>
                <a:latin typeface="微软雅黑" panose="020B0503020204020204" charset="-122"/>
                <a:ea typeface="微软雅黑" panose="020B0503020204020204" charset="-122"/>
                <a:sym typeface="+mn-ea"/>
              </a:rPr>
              <a:t>根据学校相关政策文件开展</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5" name="椭圆 4"/>
          <p:cNvSpPr/>
          <p:nvPr>
            <p:custDataLst>
              <p:tags r:id="rId3"/>
            </p:custDataLst>
          </p:nvPr>
        </p:nvSpPr>
        <p:spPr bwMode="auto">
          <a:xfrm>
            <a:off x="1640412" y="5174633"/>
            <a:ext cx="849749" cy="84974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6" name="任意多边形 48"/>
          <p:cNvSpPr/>
          <p:nvPr>
            <p:custDataLst>
              <p:tags r:id="rId4"/>
            </p:custDataLst>
          </p:nvPr>
        </p:nvSpPr>
        <p:spPr bwMode="auto">
          <a:xfrm>
            <a:off x="1914024" y="5402408"/>
            <a:ext cx="302525" cy="394199"/>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5"/>
            </p:custDataLst>
          </p:nvPr>
        </p:nvSpPr>
        <p:spPr>
          <a:xfrm>
            <a:off x="2619211" y="4088616"/>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rPr>
              <a:t>注意事项</a:t>
            </a:r>
            <a:endPar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 name="文本框 7"/>
          <p:cNvSpPr txBox="1"/>
          <p:nvPr>
            <p:custDataLst>
              <p:tags r:id="rId6"/>
            </p:custDataLst>
          </p:nvPr>
        </p:nvSpPr>
        <p:spPr>
          <a:xfrm>
            <a:off x="2607928" y="4646081"/>
            <a:ext cx="5896061"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根据岗位设置和人数需求</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7"/>
            </p:custDataLst>
          </p:nvPr>
        </p:nvSpPr>
        <p:spPr bwMode="auto">
          <a:xfrm>
            <a:off x="1631950" y="4179615"/>
            <a:ext cx="849749" cy="84974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0" name="任意多边形 46"/>
          <p:cNvSpPr/>
          <p:nvPr>
            <p:custDataLst>
              <p:tags r:id="rId8"/>
            </p:custDataLst>
          </p:nvPr>
        </p:nvSpPr>
        <p:spPr bwMode="auto">
          <a:xfrm>
            <a:off x="1857610" y="4415147"/>
            <a:ext cx="398430" cy="379390"/>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custDataLst>
              <p:tags r:id="rId9"/>
            </p:custDataLst>
          </p:nvPr>
        </p:nvSpPr>
        <p:spPr>
          <a:xfrm>
            <a:off x="2622737" y="254355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rPr>
              <a:t>适用范围 </a:t>
            </a:r>
            <a:endPar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2" name="文本框 11"/>
          <p:cNvSpPr txBox="1"/>
          <p:nvPr>
            <p:custDataLst>
              <p:tags r:id="rId10"/>
            </p:custDataLst>
          </p:nvPr>
        </p:nvSpPr>
        <p:spPr>
          <a:xfrm>
            <a:off x="2607928" y="3100313"/>
            <a:ext cx="5899587" cy="1237602"/>
          </a:xfrm>
          <a:prstGeom prst="rect">
            <a:avLst/>
          </a:prstGeom>
          <a:noFill/>
        </p:spPr>
        <p:txBody>
          <a:bodyPr wrap="square" lIns="90000" tIns="0" rIns="90000" bIns="46800">
            <a:normAutofit/>
          </a:bodyPr>
          <a:p>
            <a:pPr>
              <a:lnSpc>
                <a:spcPct val="130000"/>
              </a:lnSpc>
            </a:pPr>
            <a:r>
              <a:rPr lang="zh-CN" altLang="en-US" sz="1400" dirty="0">
                <a:latin typeface="微软雅黑" panose="020B0503020204020204" charset="-122"/>
                <a:ea typeface="微软雅黑" panose="020B0503020204020204" charset="-122"/>
                <a:sym typeface="+mn-ea"/>
              </a:rPr>
              <a:t>资助对象：原则上三年制专业一年级学生、四年制专业一年级至二年级学生及五年制专业一年级至三年级学生可申请勤工助学工作。申请者需通过当年家庭经济困难学生认定。</a:t>
            </a:r>
            <a:r>
              <a:rPr lang="zh-CN" altLang="en-US" sz="1400" dirty="0">
                <a:sym typeface="+mn-ea"/>
              </a:rPr>
              <a:t> </a:t>
            </a:r>
            <a:endParaRPr lang="zh-CN" altLang="en-US" sz="1400" dirty="0"/>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11"/>
            </p:custDataLst>
          </p:nvPr>
        </p:nvSpPr>
        <p:spPr bwMode="auto">
          <a:xfrm>
            <a:off x="1636181" y="2643015"/>
            <a:ext cx="849749" cy="84974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4" name="任意多边形 42"/>
          <p:cNvSpPr/>
          <p:nvPr>
            <p:custDataLst>
              <p:tags r:id="rId12"/>
            </p:custDataLst>
          </p:nvPr>
        </p:nvSpPr>
        <p:spPr bwMode="auto">
          <a:xfrm>
            <a:off x="1876650" y="2920153"/>
            <a:ext cx="368107" cy="296178"/>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5" name="矩形 14"/>
          <p:cNvSpPr/>
          <p:nvPr>
            <p:custDataLst>
              <p:tags r:id="rId13"/>
            </p:custDataLst>
          </p:nvPr>
        </p:nvSpPr>
        <p:spPr>
          <a:xfrm>
            <a:off x="2490022" y="159827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rPr>
              <a:t>开展时间</a:t>
            </a:r>
            <a:endPar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6" name="文本框 15"/>
          <p:cNvSpPr txBox="1"/>
          <p:nvPr>
            <p:custDataLst>
              <p:tags r:id="rId14"/>
            </p:custDataLst>
          </p:nvPr>
        </p:nvSpPr>
        <p:spPr>
          <a:xfrm>
            <a:off x="2607928" y="2113757"/>
            <a:ext cx="5904523"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全年（以学校具体通知为准）</a:t>
            </a:r>
            <a:r>
              <a:rPr lang="zh-CN" altLang="en-US" sz="1400" dirty="0">
                <a:sym typeface="+mn-ea"/>
              </a:rPr>
              <a:t> </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15"/>
            </p:custDataLst>
          </p:nvPr>
        </p:nvSpPr>
        <p:spPr bwMode="auto">
          <a:xfrm>
            <a:off x="1636181" y="1666332"/>
            <a:ext cx="849749" cy="84974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8" name="任意多边形 44"/>
          <p:cNvSpPr/>
          <p:nvPr>
            <p:custDataLst>
              <p:tags r:id="rId16"/>
            </p:custDataLst>
          </p:nvPr>
        </p:nvSpPr>
        <p:spPr bwMode="auto">
          <a:xfrm>
            <a:off x="1830812" y="1905390"/>
            <a:ext cx="459781" cy="370223"/>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5" name="文本框 34"/>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（三）</a:t>
            </a:r>
            <a:r>
              <a:rPr sz="2400" b="1" dirty="0">
                <a:latin typeface="微软雅黑" panose="020B0503020204020204" charset="-122"/>
                <a:ea typeface="微软雅黑" panose="020B0503020204020204" charset="-122"/>
                <a:sym typeface="+mn-ea"/>
              </a:rPr>
              <a:t>勤工助学</a:t>
            </a:r>
            <a:endParaRPr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七、校内资助</a:t>
            </a:r>
            <a:endParaRPr lang="zh-CN" altLang="en-US" sz="2800" dirty="0">
              <a:solidFill>
                <a:schemeClr val="tx1"/>
              </a:solidFill>
            </a:endParaRPr>
          </a:p>
        </p:txBody>
      </p:sp>
      <p:sp>
        <p:nvSpPr>
          <p:cNvPr id="4" name="矩形: 圆角 24"/>
          <p:cNvSpPr/>
          <p:nvPr>
            <p:custDataLst>
              <p:tags r:id="rId1"/>
            </p:custDataLst>
          </p:nvPr>
        </p:nvSpPr>
        <p:spPr>
          <a:xfrm>
            <a:off x="2553275" y="1822462"/>
            <a:ext cx="3469558" cy="1848247"/>
          </a:xfrm>
          <a:prstGeom prst="roundRect">
            <a:avLst>
              <a:gd name="adj" fmla="val 363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矩形: 圆角 25"/>
          <p:cNvSpPr/>
          <p:nvPr>
            <p:custDataLst>
              <p:tags r:id="rId2"/>
            </p:custDataLst>
          </p:nvPr>
        </p:nvSpPr>
        <p:spPr>
          <a:xfrm>
            <a:off x="2856038" y="1580309"/>
            <a:ext cx="2864033" cy="4722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3"/>
            </p:custDataLst>
          </p:nvPr>
        </p:nvSpPr>
        <p:spPr>
          <a:xfrm>
            <a:off x="3375459" y="158257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开展时间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4"/>
            </p:custDataLst>
          </p:nvPr>
        </p:nvSpPr>
        <p:spPr>
          <a:xfrm>
            <a:off x="277640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全年（以学校具体通知为准）</a:t>
            </a:r>
            <a:r>
              <a:rPr lang="zh-CN" altLang="en-US" sz="1600" dirty="0">
                <a:latin typeface="微软雅黑" panose="020B0503020204020204" charset="-122"/>
                <a:ea typeface="微软雅黑" panose="020B0503020204020204" charset="-122"/>
                <a:cs typeface="微软雅黑" panose="020B0503020204020204" charset="-122"/>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9" name="矩形: 圆角 19"/>
          <p:cNvSpPr/>
          <p:nvPr>
            <p:custDataLst>
              <p:tags r:id="rId5"/>
            </p:custDataLst>
          </p:nvPr>
        </p:nvSpPr>
        <p:spPr>
          <a:xfrm>
            <a:off x="6227586" y="1822462"/>
            <a:ext cx="3469558" cy="1848247"/>
          </a:xfrm>
          <a:prstGeom prst="roundRect">
            <a:avLst>
              <a:gd name="adj" fmla="val 363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矩形: 圆角 20"/>
          <p:cNvSpPr/>
          <p:nvPr>
            <p:custDataLst>
              <p:tags r:id="rId6"/>
            </p:custDataLst>
          </p:nvPr>
        </p:nvSpPr>
        <p:spPr>
          <a:xfrm>
            <a:off x="6530349" y="1580309"/>
            <a:ext cx="2864033" cy="47229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custDataLst>
              <p:tags r:id="rId7"/>
            </p:custDataLst>
          </p:nvPr>
        </p:nvSpPr>
        <p:spPr>
          <a:xfrm>
            <a:off x="6749519" y="1582397"/>
            <a:ext cx="2455154" cy="467918"/>
          </a:xfrm>
          <a:prstGeom prst="rect">
            <a:avLst/>
          </a:prstGeom>
          <a:noFill/>
        </p:spPr>
        <p:txBody>
          <a:bodyPr wrap="square" lIns="91440" tIns="45720" rIns="91440" bIns="45720" rtlCol="0" anchor="ct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适用及认定范围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custDataLst>
              <p:tags r:id="rId8"/>
            </p:custDataLst>
          </p:nvPr>
        </p:nvSpPr>
        <p:spPr>
          <a:xfrm>
            <a:off x="645071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财政性资助、学校自有资金资助</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5" name="矩形: 圆角 33"/>
          <p:cNvSpPr/>
          <p:nvPr>
            <p:custDataLst>
              <p:tags r:id="rId9"/>
            </p:custDataLst>
          </p:nvPr>
        </p:nvSpPr>
        <p:spPr>
          <a:xfrm>
            <a:off x="2553275" y="4223793"/>
            <a:ext cx="3469558" cy="1848247"/>
          </a:xfrm>
          <a:prstGeom prst="roundRect">
            <a:avLst>
              <a:gd name="adj" fmla="val 363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6" name="矩形: 圆角 34"/>
          <p:cNvSpPr/>
          <p:nvPr>
            <p:custDataLst>
              <p:tags r:id="rId10"/>
            </p:custDataLst>
          </p:nvPr>
        </p:nvSpPr>
        <p:spPr>
          <a:xfrm>
            <a:off x="2856038" y="3981640"/>
            <a:ext cx="2864033" cy="47229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7" name="文本框 36"/>
          <p:cNvSpPr txBox="1"/>
          <p:nvPr>
            <p:custDataLst>
              <p:tags r:id="rId11"/>
            </p:custDataLst>
          </p:nvPr>
        </p:nvSpPr>
        <p:spPr>
          <a:xfrm>
            <a:off x="337545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dirty="0">
                <a:effectLst/>
                <a:latin typeface="微软雅黑" panose="020B0503020204020204" charset="-122"/>
                <a:ea typeface="微软雅黑" panose="020B0503020204020204" charset="-122"/>
                <a:cs typeface="微软雅黑" panose="020B0503020204020204" charset="-122"/>
                <a:sym typeface="+mn-ea"/>
              </a:rPr>
              <a:t>适用及认定程序</a:t>
            </a:r>
            <a:endParaRPr lang="zh-CN" altLang="en-US" b="1" spc="30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12"/>
            </p:custDataLst>
          </p:nvPr>
        </p:nvSpPr>
        <p:spPr>
          <a:xfrm>
            <a:off x="277640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根据国家和学校相关政策开展</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6" name="矩形: 圆角 45"/>
          <p:cNvSpPr/>
          <p:nvPr>
            <p:custDataLst>
              <p:tags r:id="rId13"/>
            </p:custDataLst>
          </p:nvPr>
        </p:nvSpPr>
        <p:spPr>
          <a:xfrm>
            <a:off x="6227586" y="4223793"/>
            <a:ext cx="3469558" cy="1848247"/>
          </a:xfrm>
          <a:prstGeom prst="roundRect">
            <a:avLst>
              <a:gd name="adj" fmla="val 3638"/>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7" name="矩形: 圆角 46"/>
          <p:cNvSpPr/>
          <p:nvPr>
            <p:custDataLst>
              <p:tags r:id="rId14"/>
            </p:custDataLst>
          </p:nvPr>
        </p:nvSpPr>
        <p:spPr>
          <a:xfrm>
            <a:off x="6530349" y="3981640"/>
            <a:ext cx="2864033" cy="47229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15"/>
            </p:custDataLst>
          </p:nvPr>
        </p:nvSpPr>
        <p:spPr>
          <a:xfrm>
            <a:off x="704976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rPr>
              <a:t>注意事项</a:t>
            </a:r>
            <a:endPar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16"/>
            </p:custDataLst>
          </p:nvPr>
        </p:nvSpPr>
        <p:spPr>
          <a:xfrm>
            <a:off x="645071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具体资助人数和标准根据政策文件执行</a:t>
            </a:r>
            <a:r>
              <a:rPr lang="zh-CN" altLang="en-US" sz="1600" dirty="0">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（四</a:t>
            </a:r>
            <a:r>
              <a:rPr lang="zh-CN" altLang="en-US" sz="2400" b="1" dirty="0">
                <a:latin typeface="微软雅黑" panose="020B0503020204020204" charset="-122"/>
                <a:ea typeface="微软雅黑" panose="020B0503020204020204" charset="-122"/>
                <a:sym typeface="+mn-ea"/>
              </a:rPr>
              <a:t>）</a:t>
            </a:r>
            <a:r>
              <a:rPr lang="zh-CN" sz="2400" b="1" dirty="0">
                <a:latin typeface="微软雅黑" panose="020B0503020204020204" charset="-122"/>
                <a:ea typeface="微软雅黑" panose="020B0503020204020204" charset="-122"/>
                <a:sym typeface="+mn-ea"/>
              </a:rPr>
              <a:t>其他</a:t>
            </a:r>
            <a:r>
              <a:rPr lang="zh-CN" sz="2400" b="1" dirty="0">
                <a:latin typeface="微软雅黑" panose="020B0503020204020204" charset="-122"/>
                <a:ea typeface="微软雅黑" panose="020B0503020204020204" charset="-122"/>
                <a:sym typeface="+mn-ea"/>
              </a:rPr>
              <a:t>资助</a:t>
            </a:r>
            <a:endParaRPr lang="zh-CN"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453269" y="2718723"/>
            <a:ext cx="5974080" cy="983615"/>
          </a:xfrm>
          <a:prstGeom prst="rect">
            <a:avLst/>
          </a:prstGeom>
          <a:noFill/>
        </p:spPr>
        <p:txBody>
          <a:bodyPr wrap="none" rtlCol="0">
            <a:spAutoFit/>
          </a:bodyPr>
          <a:lstStyle/>
          <a:p>
            <a:r>
              <a:rPr lang="zh-CN" altLang="en-US" sz="5800" spc="1800" dirty="0">
                <a:latin typeface="微软雅黑" panose="020B0503020204020204" charset="-122"/>
                <a:ea typeface="微软雅黑" panose="020B0503020204020204" charset="-122"/>
              </a:rPr>
              <a:t>感谢各位聆听</a:t>
            </a:r>
            <a:endParaRPr lang="zh-CN" altLang="en-US" sz="5800" spc="1800" dirty="0">
              <a:latin typeface="微软雅黑" panose="020B0503020204020204" charset="-122"/>
              <a:ea typeface="微软雅黑" panose="020B0503020204020204" charset="-122"/>
            </a:endParaRPr>
          </a:p>
        </p:txBody>
      </p:sp>
      <p:sp>
        <p:nvSpPr>
          <p:cNvPr id="22" name="等腰三角形 21"/>
          <p:cNvSpPr/>
          <p:nvPr/>
        </p:nvSpPr>
        <p:spPr>
          <a:xfrm>
            <a:off x="10496550" y="5491154"/>
            <a:ext cx="1695450" cy="1366846"/>
          </a:xfrm>
          <a:prstGeom prst="triangle">
            <a:avLst>
              <a:gd name="adj" fmla="val 100000"/>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11049000" y="5936530"/>
            <a:ext cx="1143000" cy="921470"/>
          </a:xfrm>
          <a:prstGeom prst="triangle">
            <a:avLst>
              <a:gd name="adj" fmla="val 100000"/>
            </a:avLst>
          </a:prstGeom>
          <a:solidFill>
            <a:srgbClr val="DE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71fcf709-3547-4273-a21a-c3d399b6c912"/>
          <p:cNvPicPr>
            <a:picLocks noChangeAspect="1"/>
          </p:cNvPicPr>
          <p:nvPr/>
        </p:nvPicPr>
        <p:blipFill>
          <a:blip r:embed="rId1"/>
          <a:stretch>
            <a:fillRect/>
          </a:stretch>
        </p:blipFill>
        <p:spPr>
          <a:xfrm>
            <a:off x="8877935" y="41910"/>
            <a:ext cx="3238500" cy="615315"/>
          </a:xfrm>
          <a:prstGeom prst="rect">
            <a:avLst/>
          </a:prstGeom>
        </p:spPr>
      </p:pic>
      <p:pic>
        <p:nvPicPr>
          <p:cNvPr id="2" name="图片 1" descr="C:\Users\lenovo\Desktop\QQ图片20201128222053.jpgQQ图片20201128222053"/>
          <p:cNvPicPr>
            <a:picLocks noChangeAspect="1"/>
          </p:cNvPicPr>
          <p:nvPr>
            <p:custDataLst>
              <p:tags r:id="rId2"/>
            </p:custDataLst>
          </p:nvPr>
        </p:nvPicPr>
        <p:blipFill>
          <a:blip r:embed="rId3"/>
          <a:srcRect/>
          <a:stretch>
            <a:fillRect/>
          </a:stretch>
        </p:blipFill>
        <p:spPr>
          <a:xfrm>
            <a:off x="1905" y="0"/>
            <a:ext cx="6989445" cy="6933565"/>
          </a:xfrm>
          <a:custGeom>
            <a:avLst/>
            <a:gdLst>
              <a:gd name="connsiteX0" fmla="*/ 0 w 6248400"/>
              <a:gd name="connsiteY0" fmla="*/ 0 h 6857999"/>
              <a:gd name="connsiteX1" fmla="*/ 1282082 w 6248400"/>
              <a:gd name="connsiteY1" fmla="*/ 0 h 6857999"/>
              <a:gd name="connsiteX2" fmla="*/ 6248400 w 6248400"/>
              <a:gd name="connsiteY2" fmla="*/ 6857999 h 6857999"/>
              <a:gd name="connsiteX3" fmla="*/ 0 w 62484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248400" h="6857999">
                <a:moveTo>
                  <a:pt x="0" y="0"/>
                </a:moveTo>
                <a:lnTo>
                  <a:pt x="1282082" y="0"/>
                </a:lnTo>
                <a:lnTo>
                  <a:pt x="6248400" y="6857999"/>
                </a:lnTo>
                <a:lnTo>
                  <a:pt x="0" y="6857999"/>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31" name="任意多边形: 形状 12"/>
          <p:cNvSpPr/>
          <p:nvPr/>
        </p:nvSpPr>
        <p:spPr bwMode="auto">
          <a:xfrm>
            <a:off x="4038871" y="2622820"/>
            <a:ext cx="425977" cy="359982"/>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39" name="任意多边形: 形状 14"/>
          <p:cNvSpPr/>
          <p:nvPr/>
        </p:nvSpPr>
        <p:spPr bwMode="auto">
          <a:xfrm>
            <a:off x="5537053" y="3896047"/>
            <a:ext cx="454137" cy="383778"/>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0" name="任意多边形: 形状 15"/>
          <p:cNvSpPr/>
          <p:nvPr/>
        </p:nvSpPr>
        <p:spPr bwMode="auto">
          <a:xfrm>
            <a:off x="6760919" y="2362640"/>
            <a:ext cx="421932" cy="356563"/>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开展时间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dirty="0">
                <a:latin typeface="微软雅黑" panose="020B0503020204020204" charset="-122"/>
                <a:ea typeface="微软雅黑" panose="020B0503020204020204" charset="-122"/>
                <a:cs typeface="微软雅黑" panose="020B0503020204020204" charset="-122"/>
              </a:rPr>
              <a:t>预计</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9</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月</a:t>
            </a:r>
            <a:r>
              <a:rPr lang="zh-CN" altLang="en-US" sz="2400" dirty="0">
                <a:latin typeface="微软雅黑" panose="020B0503020204020204" charset="-122"/>
                <a:ea typeface="微软雅黑" panose="020B0503020204020204" charset="-122"/>
                <a:cs typeface="微软雅黑" panose="020B0503020204020204" charset="-122"/>
              </a:rPr>
              <a:t> （以学校具体通知为准）</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2.</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适用及认定范围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latin typeface="微软雅黑" panose="020B0503020204020204" charset="-122"/>
                <a:ea typeface="微软雅黑" panose="020B0503020204020204" charset="-122"/>
                <a:cs typeface="微软雅黑" panose="020B0503020204020204" charset="-122"/>
              </a:rPr>
              <a:t>全体学生（包括新生）</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3.</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资助数据</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effectLst/>
                <a:latin typeface="微软雅黑" panose="020B0503020204020204" charset="-122"/>
                <a:ea typeface="微软雅黑" panose="020B0503020204020204" charset="-122"/>
                <a:cs typeface="微软雅黑" panose="020B0503020204020204" charset="-122"/>
              </a:rPr>
              <a:t>贫困等级分为特别困难（占学生总数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）、比较困难（占学生总数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5%</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）、一般困难（占学生总数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30%</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4.</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注意事项</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家庭经济困难量化结果作为国家助学金评定和发放的唯一标准                    </a:t>
            </a:r>
            <a:endParaRPr lang="en-US" altLang="zh-CN" sz="2400" i="0" u="none" strike="noStrike" dirty="0">
              <a:effectLst/>
              <a:latin typeface="微软雅黑" panose="020B0503020204020204" charset="-122"/>
              <a:ea typeface="微软雅黑" panose="020B0503020204020204" charset="-122"/>
              <a:cs typeface="微软雅黑" panose="020B0503020204020204" charset="-122"/>
            </a:endParaRPr>
          </a:p>
          <a:p>
            <a:r>
              <a:rPr lang="en-US" sz="2400" dirty="0">
                <a:latin typeface="微软雅黑" panose="020B0503020204020204" charset="-122"/>
                <a:ea typeface="微软雅黑" panose="020B0503020204020204" charset="-122"/>
                <a:cs typeface="微软雅黑" panose="020B0503020204020204" charset="-122"/>
              </a:rPr>
              <a:t>(2)</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家庭经济困难量化结果为本学年其他学生资助项目的重要依据</a:t>
            </a:r>
            <a:r>
              <a:rPr lang="zh-CN" altLang="en-US" sz="2400" dirty="0">
                <a:latin typeface="微软雅黑" panose="020B0503020204020204" charset="-122"/>
                <a:ea typeface="微软雅黑" panose="020B0503020204020204" charset="-122"/>
                <a:cs typeface="微软雅黑" panose="020B0503020204020204" charset="-122"/>
              </a:rPr>
              <a:t> </a:t>
            </a:r>
            <a:endParaRPr lang="en-US" altLang="zh-CN" sz="2400" kern="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pPr algn="l">
              <a:buClrTx/>
              <a:buSzTx/>
              <a:buFontTx/>
            </a:pPr>
            <a:r>
              <a:rPr lang="zh-CN" altLang="en-US" sz="2400" b="1" dirty="0">
                <a:effectLst/>
                <a:latin typeface="微软雅黑" panose="020B0503020204020204" charset="-122"/>
                <a:ea typeface="微软雅黑" panose="020B0503020204020204" charset="-122"/>
                <a:cs typeface="微软雅黑" panose="020B0503020204020204" charset="-122"/>
              </a:rPr>
              <a:t>5.认定原则：</a:t>
            </a:r>
            <a:endParaRPr lang="zh-CN" altLang="en-US" sz="2400" b="1" dirty="0">
              <a:effectLst/>
              <a:latin typeface="微软雅黑" panose="020B0503020204020204" charset="-122"/>
              <a:ea typeface="微软雅黑" panose="020B0503020204020204" charset="-122"/>
              <a:cs typeface="微软雅黑" panose="020B0503020204020204" charset="-122"/>
            </a:endParaRPr>
          </a:p>
          <a:p>
            <a:pPr algn="l">
              <a:buClrTx/>
              <a:buSzTx/>
              <a:buFontTx/>
            </a:pP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(1</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坚持实事求是、客观公平。认定家庭经济困难学生要从客观实际出发，以学生家庭经济状况为主要认定依据，认定标准和尺度要统一，确保公平公正。</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(2</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坚持定量</a:t>
            </a:r>
            <a:r>
              <a:rPr lang="zh-CN" altLang="en-US" sz="2400" dirty="0">
                <a:effectLst/>
                <a:latin typeface="微软雅黑" panose="020B0503020204020204" charset="-122"/>
                <a:ea typeface="微软雅黑" panose="020B0503020204020204" charset="-122"/>
                <a:cs typeface="微软雅黑" panose="020B0503020204020204" charset="-122"/>
              </a:rPr>
              <a:t>评价</a:t>
            </a:r>
            <a:r>
              <a:rPr lang="zh-CN" altLang="en-US" sz="2000" dirty="0">
                <a:effectLst/>
                <a:latin typeface="微软雅黑" panose="020B0503020204020204" charset="-122"/>
                <a:ea typeface="微软雅黑" panose="020B0503020204020204" charset="-122"/>
                <a:cs typeface="微软雅黑" panose="020B0503020204020204" charset="-122"/>
              </a:rPr>
              <a:t>与定性评价相结合。既要建立科学的量化指标体系，进行定量评价，也要通过定性分析修正量化结果，更加准确、全面地了解学生的实际情况。</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(3</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坚持公开透明与保护隐私相结合。既要做到认定内容、程序、方法等透明，确保认定公正，也要尊重和保护学生隐私，严禁让学生当众诉苦、互相比困。</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(4</a:t>
            </a:r>
            <a:r>
              <a:rPr lang="zh-CN" altLang="en-US" sz="2000" dirty="0">
                <a:effectLst/>
                <a:latin typeface="微软雅黑" panose="020B0503020204020204" charset="-122"/>
                <a:ea typeface="微软雅黑" panose="020B0503020204020204" charset="-122"/>
                <a:cs typeface="微软雅黑" panose="020B0503020204020204" charset="-122"/>
              </a:rPr>
              <a:t>）坚持积极引导与自愿申请相结合。既要引导学生如实反映家庭经济困难情况，主动利用</a:t>
            </a:r>
            <a:r>
              <a:rPr lang="zh-CN" altLang="en-US" sz="2400" dirty="0">
                <a:effectLst/>
                <a:latin typeface="微软雅黑" panose="020B0503020204020204" charset="-122"/>
                <a:ea typeface="微软雅黑" panose="020B0503020204020204" charset="-122"/>
                <a:cs typeface="微软雅黑" panose="020B0503020204020204" charset="-122"/>
              </a:rPr>
              <a:t>国家</a:t>
            </a:r>
            <a:r>
              <a:rPr lang="zh-CN" altLang="en-US" sz="2000" dirty="0">
                <a:effectLst/>
                <a:latin typeface="微软雅黑" panose="020B0503020204020204" charset="-122"/>
                <a:ea typeface="微软雅黑" panose="020B0503020204020204" charset="-122"/>
                <a:cs typeface="微软雅黑" panose="020B0503020204020204" charset="-122"/>
              </a:rPr>
              <a:t>资助完成学业，也要充分尊重学生个人意愿，遵循自愿申请的原则。</a:t>
            </a:r>
            <a:endParaRPr lang="zh-CN" altLang="en-US" sz="2000" dirty="0">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340542" y="3848123"/>
            <a:ext cx="1144614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710967" y="1565453"/>
            <a:ext cx="2018819" cy="2366744"/>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5026626" y="1565453"/>
            <a:ext cx="2018819" cy="2366744"/>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书院认定工作组评议、</a:t>
              </a:r>
              <a:r>
                <a:rPr lang="zh-CN" altLang="en-US" dirty="0">
                  <a:solidFill>
                    <a:schemeClr val="tx1"/>
                  </a:solidFill>
                  <a:latin typeface="微软雅黑" panose="020B0503020204020204" charset="-122"/>
                  <a:ea typeface="微软雅黑" panose="020B0503020204020204" charset="-122"/>
                  <a:sym typeface="+mn-ea"/>
                </a:rPr>
                <a:t>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9342281" y="1565453"/>
            <a:ext cx="2018819" cy="2366744"/>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2868796" y="3764203"/>
            <a:ext cx="2018819" cy="2366746"/>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 name="矩形 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班级民主评议小组评议、公示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7184455" y="3764203"/>
            <a:ext cx="2503170" cy="2366645"/>
            <a:chOff x="4629155" y="4085777"/>
            <a:chExt cx="1716418" cy="1622804"/>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03"/>
              <a:ext cx="1716418" cy="914378"/>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公示期无异议，报大学生资助工作领导小组批准，建立年度家庭经济困难学生信息库</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4" name="文本框 3"/>
          <p:cNvSpPr txBox="1"/>
          <p:nvPr/>
        </p:nvSpPr>
        <p:spPr>
          <a:xfrm>
            <a:off x="668655" y="956945"/>
            <a:ext cx="3169920" cy="460375"/>
          </a:xfrm>
          <a:prstGeom prst="rect">
            <a:avLst/>
          </a:prstGeom>
          <a:noFill/>
        </p:spPr>
        <p:txBody>
          <a:bodyPr wrap="square" rtlCol="0" anchor="t">
            <a:spAutoFit/>
          </a:bodyPr>
          <a:p>
            <a:pPr algn="l">
              <a:buClrTx/>
              <a:buSzTx/>
              <a:buFontTx/>
            </a:pPr>
            <a:r>
              <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sym typeface="+mn-ea"/>
              </a:rPr>
              <a:t>6.适用及认定程序</a:t>
            </a:r>
            <a:endPar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177925" y="146050"/>
            <a:ext cx="6389370" cy="521970"/>
          </a:xfrm>
          <a:prstGeom prst="rect">
            <a:avLst/>
          </a:prstGeom>
          <a:solidFill>
            <a:schemeClr val="bg1"/>
          </a:solidFill>
        </p:spPr>
        <p:txBody>
          <a:bodyPr wrap="square" rtlCol="0">
            <a:spAutoFit/>
          </a:bodyPr>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2</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国家三金</a:t>
            </a:r>
            <a:endParaRPr lang="zh-CN" altLang="en-US"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531600" cy="5057140"/>
            <a:chOff x="646878" y="1308105"/>
            <a:chExt cx="11176925"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248015" cy="5037656"/>
              <a:chOff x="3575788" y="1327848"/>
              <a:chExt cx="8248015" cy="5037656"/>
            </a:xfrm>
          </p:grpSpPr>
          <p:grpSp>
            <p:nvGrpSpPr>
              <p:cNvPr id="13" name="ísļíḍe"/>
              <p:cNvGrpSpPr/>
              <p:nvPr/>
            </p:nvGrpSpPr>
            <p:grpSpPr>
              <a:xfrm>
                <a:off x="4197340" y="3018775"/>
                <a:ext cx="7551420" cy="1358265"/>
                <a:chOff x="3959841" y="3018775"/>
                <a:chExt cx="7551420" cy="135826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211" y="3460735"/>
                  <a:ext cx="6369050" cy="9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参加本学年综合素质测评的大二及以上学生</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3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根据河南省学生资助管理中心划拨学校名额确定，每生每年</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8000</a:t>
                  </a: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元，一次性发放</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
        <p:nvSpPr>
          <p:cNvPr id="4" name="文本框 3"/>
          <p:cNvSpPr txBox="1"/>
          <p:nvPr/>
        </p:nvSpPr>
        <p:spPr>
          <a:xfrm>
            <a:off x="9530080" y="4726940"/>
            <a:ext cx="4064000" cy="368300"/>
          </a:xfrm>
          <a:prstGeom prst="rect">
            <a:avLst/>
          </a:prstGeom>
          <a:noFill/>
        </p:spPr>
        <p:txBody>
          <a:bodyPr wrap="square" rtlCol="0">
            <a:spAutoFit/>
          </a:bodyPr>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788035" y="1366520"/>
            <a:ext cx="10927715" cy="452310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在校期间学习成绩优异；</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获得社会实践学分并获得社会实践奖励（含团体奖）；</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4</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积极开展创新创业实践，参加学校相关活动并获得奖励或发布相关文章；</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5</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综合素质评价成绩和考试（必修）课平均成绩均在评价班级排名前10%。</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UNIT_PLACING_PICTURE_USER_VIEWPORT" val="{&quot;height&quot;:10799,&quot;width&quot;:11776}"/>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5*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0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04.xml><?xml version="1.0" encoding="utf-8"?>
<p:tagLst xmlns:p="http://schemas.openxmlformats.org/presentationml/2006/main">
  <p:tag name="ISLIDE.VECTOR" val="276f6fe0-8bfb-4d79-8775-e0e23446d2e4"/>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1"/>
  <p:tag name="KSO_WM_UNIT_ID" val="diagram20202574_1*i*1"/>
  <p:tag name="KSO_WM_TEMPLATE_CATEGORY" val="diagram"/>
  <p:tag name="KSO_WM_TEMPLATE_INDEX" val="20202574"/>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2"/>
  <p:tag name="KSO_WM_UNIT_ID" val="diagram20202574_1*i*2"/>
  <p:tag name="KSO_WM_TEMPLATE_CATEGORY" val="diagram"/>
  <p:tag name="KSO_WM_TEMPLATE_INDEX" val="2020257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3"/>
  <p:tag name="KSO_WM_UNIT_ID" val="diagram20202574_1*i*3"/>
  <p:tag name="KSO_WM_TEMPLATE_CATEGORY" val="diagram"/>
  <p:tag name="KSO_WM_TEMPLATE_INDEX" val="20202574"/>
  <p:tag name="KSO_WM_UNIT_LAYERLEVEL" val="1"/>
  <p:tag name="KSO_WM_TAG_VERSION" val="1.0"/>
  <p:tag name="KSO_WM_BEAUTIFY_FLAG" val="#wm#"/>
</p:tagLst>
</file>

<file path=ppt/tags/tag108.xml><?xml version="1.0" encoding="utf-8"?>
<p:tagLst xmlns:p="http://schemas.openxmlformats.org/presentationml/2006/main">
  <p:tag name="KSO_WM_UNIT_TEXT_PART_ID_V2" val="d-4-1"/>
  <p:tag name="KSO_WM_UNIT_PRESET_TEXT" val="点击此处添加正文，文字是您思想的提炼，为了最终呈现发布的良好效果，请尽量言简意赅的阐述观点；根据需要可酌情增减文字，以便观者可以准确理解您所传达的信息，点击此处添加正文，文字是您思想的提炼，为了最终呈现发布的良好效果，请尽量言简意赅的阐述观点。"/>
  <p:tag name="KSO_WM_UNIT_NOCLEAR" val="0"/>
  <p:tag name="KSO_WM_UNIT_SHOW_EDIT_AREA_INDICATION" val="0"/>
  <p:tag name="KSO_WM_UNIT_VALUE" val="156"/>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diagram20202574_1*f*1"/>
  <p:tag name="KSO_WM_TEMPLATE_CATEGORY" val="diagram"/>
  <p:tag name="KSO_WM_TEMPLATE_INDEX" val="20202574"/>
  <p:tag name="KSO_WM_UNIT_LAYERLEVEL" val="1"/>
  <p:tag name="KSO_WM_TAG_VERSION" val="1.0"/>
  <p:tag name="KSO_WM_BEAUTIFY_FLAG" val="#wm#"/>
</p:tagLst>
</file>

<file path=ppt/tags/tag109.xml><?xml version="1.0" encoding="utf-8"?>
<p:tagLst xmlns:p="http://schemas.openxmlformats.org/presentationml/2006/main">
  <p:tag name="KSO_WM_UNIT_TEXT_PART_ID_V2" val="d-4-1"/>
  <p:tag name="KSO_WM_UNIT_PRESET_TEXT" val="点击此处添加正文，文字是您思想的提炼，为了最终呈现发布的良好效果&#13;请尽量言简意赅的阐述观点；根据需要可酌情增减文字，以便观者可以准确理解您所传达的信息。&#13;即便信息错综复杂，需要用更多的文字来表述，也请您尽可能提炼思想的精髓，恰如其分的表达观点。"/>
  <p:tag name="KSO_WM_UNIT_NOCLEAR" val="1"/>
  <p:tag name="KSO_WM_UNIT_SHOW_EDIT_AREA_INDICATION" val="0"/>
  <p:tag name="KSO_WM_UNIT_VALUE" val="208"/>
  <p:tag name="KSO_WM_UNIT_HIGHLIGHT" val="0"/>
  <p:tag name="KSO_WM_UNIT_COMPATIBLE" val="0"/>
  <p:tag name="KSO_WM_UNIT_DIAGRAM_ISNUMVISUAL" val="0"/>
  <p:tag name="KSO_WM_UNIT_DIAGRAM_IS_NEED_ADD_PATH_ANIM" val="0"/>
  <p:tag name="KSO_WM_UNIT_DIAGRAM_ISREFERUNIT" val="0"/>
  <p:tag name="KSO_WM_UNIT_TYPE" val="h_f"/>
  <p:tag name="KSO_WM_UNIT_INDEX" val="1_1"/>
  <p:tag name="KSO_WM_UNIT_ID" val="diagram20202574_1*h_f*1_1"/>
  <p:tag name="KSO_WM_TEMPLATE_CATEGORY" val="diagram"/>
  <p:tag name="KSO_WM_TEMPLATE_INDEX" val="20202574"/>
  <p:tag name="KSO_WM_UNIT_LAYERLEVEL" val="1_1"/>
  <p:tag name="KSO_WM_TAG_VERSION" val="1.0"/>
  <p:tag name="KSO_WM_BEAUTIFY_FLAG" val="#wm#"/>
</p:tagLst>
</file>

<file path=ppt/tags/tag1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5*m_h_f*1_3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1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11.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1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1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16.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1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1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5*m_i*1_7"/>
  <p:tag name="KSO_WM_UNIT_CLEAR" val="1"/>
  <p:tag name="KSO_WM_UNIT_LAYERLEVEL" val="1_1"/>
  <p:tag name="KSO_WM_DIAGRAM_GROUP_CODE" val="m1-1"/>
  <p:tag name="KSO_WM_UNIT_LINE_FORE_SCHEMECOLOR_INDEX" val="7"/>
  <p:tag name="KSO_WM_UNIT_LINE_FILL_TYPE" val="2"/>
</p:tagLst>
</file>

<file path=ppt/tags/tag12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2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2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2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26.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2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2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3.xml><?xml version="1.0" encoding="utf-8"?>
<p:tagLst xmlns:p="http://schemas.openxmlformats.org/presentationml/2006/main">
  <p:tag name="KSO_WM_TAG_VERSION" val="1.0"/>
  <p:tag name="KSO_WM_BEAUTIFY_FLAG" val="#wm#"/>
  <p:tag name="KSO_WM_UNIT_TYPE" val="i"/>
  <p:tag name="KSO_WM_UNIT_ID" val="diagram160384_5*i*19"/>
  <p:tag name="KSO_WM_TEMPLATE_CATEGORY" val="diagram"/>
  <p:tag name="KSO_WM_TEMPLATE_INDEX" val="160384"/>
  <p:tag name="KSO_WM_UNIT_INDEX" val="19"/>
</p:tagLst>
</file>

<file path=ppt/tags/tag13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31.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3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36.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5*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4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4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98935_3*l_h_i*1_4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8935_3*l_h_a*1_4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8"/>
  <p:tag name="KSO_WM_UNIT_TEXT_FILL_TYPE" val="1"/>
  <p:tag name="KSO_WM_UNIT_USESOURCEFORMAT_APPLY" val="1"/>
</p:tagLst>
</file>

<file path=ppt/tags/tag14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35_3*l_h_f*1_4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98935_3*l_h_i*1_4_1"/>
  <p:tag name="KSO_WM_TEMPLATE_CATEGORY" val="diagram"/>
  <p:tag name="KSO_WM_TEMPLATE_INDEX" val="20198935"/>
  <p:tag name="KSO_WM_UNIT_LAYERLEVEL" val="1_1_1"/>
  <p:tag name="KSO_WM_TAG_VERSION" val="1.0"/>
  <p:tag name="KSO_WM_BEAUTIFY_FLAG" val="#wm#"/>
  <p:tag name="KSO_WM_UNIT_LINE_FORE_SCHEMECOLOR_INDEX" val="8"/>
  <p:tag name="KSO_WM_UNIT_LINE_FILL_TYPE" val="2"/>
  <p:tag name="KSO_WM_UNIT_USESOURCEFORMAT_APPLY"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5*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5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58.xml><?xml version="1.0" encoding="utf-8"?>
<p:tagLst xmlns:p="http://schemas.openxmlformats.org/presentationml/2006/main">
  <p:tag name="KSO_WM_SLIDE_ID" val="diagram20198935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639.9*344.747"/>
  <p:tag name="KSO_WM_SLIDE_POSITION" val="232.807*97.6265"/>
  <p:tag name="KSO_WM_DIAGRAM_GROUP_CODE" val="l1-1"/>
  <p:tag name="KSO_WM_SLIDE_DIAGTYPE" val="l"/>
  <p:tag name="KSO_WM_TAG_VERSION" val="1.0"/>
  <p:tag name="KSO_WM_BEAUTIFY_FLAG" val="#wm#"/>
  <p:tag name="KSO_WM_TEMPLATE_CATEGORY" val="diagram"/>
  <p:tag name="KSO_WM_TEMPLATE_INDEX" val="20198935"/>
  <p:tag name="KSO_WM_SLIDE_LAYOUT" val="l"/>
  <p:tag name="KSO_WM_SLIDE_LAYOUT_CNT"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5*m_h_f*1_5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6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6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68.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5*m_i*1_10"/>
  <p:tag name="KSO_WM_UNIT_CLEAR" val="1"/>
  <p:tag name="KSO_WM_UNIT_LAYERLEVEL" val="1_1"/>
  <p:tag name="KSO_WM_DIAGRAM_GROUP_CODE" val="m1-1"/>
  <p:tag name="KSO_WM_UNIT_LINE_FORE_SCHEMECOLOR_INDEX" val="9"/>
  <p:tag name="KSO_WM_UNIT_LINE_FILL_TYPE" val="2"/>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73.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7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78.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UNIT_TYPE" val="i"/>
  <p:tag name="KSO_WM_UNIT_ID" val="diagram160384_5*i*28"/>
  <p:tag name="KSO_WM_TEMPLATE_CATEGORY" val="diagram"/>
  <p:tag name="KSO_WM_TEMPLATE_INDEX" val="160384"/>
  <p:tag name="KSO_WM_UNIT_INDEX" val="28"/>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8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83.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8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88.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8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5*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9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93.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9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9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98.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9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5*m_i*1_1"/>
  <p:tag name="KSO_WM_UNIT_CLEAR" val="1"/>
  <p:tag name="KSO_WM_UNIT_LAYERLEVEL" val="1_1"/>
  <p:tag name="KSO_WM_DIAGRAM_GROUP_CODE" val="m1-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5*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0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03.xml><?xml version="1.0" encoding="utf-8"?>
<p:tagLst xmlns:p="http://schemas.openxmlformats.org/presentationml/2006/main">
  <p:tag name="KSO_WM_UNIT_COLOR_SCHEME_SHAPE_ID" val="65"/>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6511_3*l_h_i*1_4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04.xml><?xml version="1.0" encoding="utf-8"?>
<p:tagLst xmlns:p="http://schemas.openxmlformats.org/presentationml/2006/main">
  <p:tag name="KSO_WM_UNIT_COLOR_SCHEME_SHAPE_ID" val="6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2"/>
  <p:tag name="KSO_WM_UNIT_ID" val="diagram20196511_3*l_h_i*1_4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05.xml><?xml version="1.0" encoding="utf-8"?>
<p:tagLst xmlns:p="http://schemas.openxmlformats.org/presentationml/2006/main">
  <p:tag name="KSO_WM_UNIT_TEXT_PART_ID_V2" val="d-3-1"/>
  <p:tag name="KSO_WM_UNIT_COLOR_SCHEME_SHAPE_ID" val="4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3*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06.xml><?xml version="1.0" encoding="utf-8"?>
<p:tagLst xmlns:p="http://schemas.openxmlformats.org/presentationml/2006/main">
  <p:tag name="KSO_WM_UNIT_TEXT_PART_ID_V2" val="c-3-1"/>
  <p:tag name="KSO_WM_UNIT_COLOR_SCHEME_SHAPE_ID" val="49"/>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3*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KSO_WM_UNIT_COLOR_SCHEME_SHAPE_ID" val="45"/>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196511_3*l_h_i*1_4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08.xml><?xml version="1.0" encoding="utf-8"?>
<p:tagLst xmlns:p="http://schemas.openxmlformats.org/presentationml/2006/main">
  <p:tag name="KSO_WM_UNIT_COLOR_SCHEME_SHAPE_ID" val="3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6511_3*l_h_i*1_3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09.xml><?xml version="1.0" encoding="utf-8"?>
<p:tagLst xmlns:p="http://schemas.openxmlformats.org/presentationml/2006/main">
  <p:tag name="KSO_WM_UNIT_COLOR_SCHEME_SHAPE_ID" val="3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2"/>
  <p:tag name="KSO_WM_UNIT_ID" val="diagram20196511_3*l_h_i*1_3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5*m_h_f*1_2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10.xml><?xml version="1.0" encoding="utf-8"?>
<p:tagLst xmlns:p="http://schemas.openxmlformats.org/presentationml/2006/main">
  <p:tag name="KSO_WM_UNIT_TEXT_PART_ID_V2" val="d-3-1"/>
  <p:tag name="KSO_WM_UNIT_COLOR_SCHEME_SHAPE_ID" val="3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3*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UNIT_TEXT_PART_ID_V2" val="c-3-1"/>
  <p:tag name="KSO_WM_UNIT_COLOR_SCHEME_SHAPE_ID" val="4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3*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UNIT_COLOR_SCHEME_SHAPE_ID" val="3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196511_3*l_h_i*1_3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13.xml><?xml version="1.0" encoding="utf-8"?>
<p:tagLst xmlns:p="http://schemas.openxmlformats.org/presentationml/2006/main">
  <p:tag name="KSO_WM_UNIT_COLOR_SCHEME_SHAPE_ID" val="4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6511_3*l_h_i*1_2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14.xml><?xml version="1.0" encoding="utf-8"?>
<p:tagLst xmlns:p="http://schemas.openxmlformats.org/presentationml/2006/main">
  <p:tag name="KSO_WM_UNIT_COLOR_SCHEME_SHAPE_ID" val="4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2"/>
  <p:tag name="KSO_WM_UNIT_ID" val="diagram20196511_3*l_h_i*1_2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15.xml><?xml version="1.0" encoding="utf-8"?>
<p:tagLst xmlns:p="http://schemas.openxmlformats.org/presentationml/2006/main">
  <p:tag name="KSO_WM_UNIT_TEXT_PART_ID_V2" val="d-3-1"/>
  <p:tag name="KSO_WM_UNIT_COLOR_SCHEME_SHAPE_ID" val="50"/>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3*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16.xml><?xml version="1.0" encoding="utf-8"?>
<p:tagLst xmlns:p="http://schemas.openxmlformats.org/presentationml/2006/main">
  <p:tag name="KSO_WM_UNIT_TEXT_PART_ID_V2" val="c-3-1"/>
  <p:tag name="KSO_WM_UNIT_COLOR_SCHEME_SHAPE_ID" val="5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3*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UNIT_COLOR_SCHEME_SHAPE_ID" val="4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96511_3*l_h_i*1_2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18.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19.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5*m_i*1_13"/>
  <p:tag name="KSO_WM_UNIT_CLEAR" val="1"/>
  <p:tag name="KSO_WM_UNIT_LAYERLEVEL" val="1_1"/>
  <p:tag name="KSO_WM_DIAGRAM_GROUP_CODE" val="m1-1"/>
  <p:tag name="KSO_WM_UNIT_LINE_FORE_SCHEMECOLOR_INDEX" val="6"/>
  <p:tag name="KSO_WM_UNIT_LINE_FILL_TYPE" val="2"/>
</p:tagLst>
</file>

<file path=ppt/tags/tag220.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21.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23.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24.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25.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26.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27.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28.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23.xml><?xml version="1.0" encoding="utf-8"?>
<p:tagLst xmlns:p="http://schemas.openxmlformats.org/presentationml/2006/main">
  <p:tag name="KSO_WM_TAG_VERSION" val="1.0"/>
  <p:tag name="KSO_WM_BEAUTIFY_FLAG" val="#wm#"/>
  <p:tag name="KSO_WM_UNIT_TYPE" val="i"/>
  <p:tag name="KSO_WM_UNIT_ID" val="diagram160384_5*i*37"/>
  <p:tag name="KSO_WM_TEMPLATE_CATEGORY" val="diagram"/>
  <p:tag name="KSO_WM_TEMPLATE_INDEX" val="160384"/>
  <p:tag name="KSO_WM_UNIT_INDEX" val="37"/>
</p:tagLst>
</file>

<file path=ppt/tags/tag230.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23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2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235.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2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2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5*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40.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2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45.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2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5*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0.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25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25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255.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25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25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5*m_h_f*1_4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260.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2"/>
  <p:tag name="KSO_WM_UNIT_ID" val="diagram20196511_4*l_h_i*1_4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61.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3"/>
  <p:tag name="KSO_WM_UNIT_ID" val="diagram20196511_4*l_h_i*1_4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62.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4*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63.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4*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64.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96511_4*l_h_i*1_4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65.xml><?xml version="1.0" encoding="utf-8"?>
<p:tagLst xmlns:p="http://schemas.openxmlformats.org/presentationml/2006/main">
  <p:tag name="KSO_WM_UNIT_COLOR_SCHEME_SHAPE_ID" val="3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2"/>
  <p:tag name="KSO_WM_UNIT_ID" val="diagram20196511_4*l_h_i*1_3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66.xml><?xml version="1.0" encoding="utf-8"?>
<p:tagLst xmlns:p="http://schemas.openxmlformats.org/presentationml/2006/main">
  <p:tag name="KSO_WM_UNIT_COLOR_SCHEME_SHAPE_ID" val="3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3"/>
  <p:tag name="KSO_WM_UNIT_ID" val="diagram20196511_4*l_h_i*1_3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67.xml><?xml version="1.0" encoding="utf-8"?>
<p:tagLst xmlns:p="http://schemas.openxmlformats.org/presentationml/2006/main">
  <p:tag name="KSO_WM_UNIT_TEXT_PART_ID_V2" val="d-3-1"/>
  <p:tag name="KSO_WM_UNIT_COLOR_SCHEME_SHAPE_ID" val="3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4*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68.xml><?xml version="1.0" encoding="utf-8"?>
<p:tagLst xmlns:p="http://schemas.openxmlformats.org/presentationml/2006/main">
  <p:tag name="KSO_WM_UNIT_TEXT_PART_ID_V2" val="c-3-1"/>
  <p:tag name="KSO_WM_UNIT_COLOR_SCHEME_SHAPE_ID" val="4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4*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69.xml><?xml version="1.0" encoding="utf-8"?>
<p:tagLst xmlns:p="http://schemas.openxmlformats.org/presentationml/2006/main">
  <p:tag name="KSO_WM_UNIT_COLOR_SCHEME_SHAPE_ID" val="3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96511_4*l_h_i*1_3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5*m_i*1_16"/>
  <p:tag name="KSO_WM_UNIT_CLEAR" val="1"/>
  <p:tag name="KSO_WM_UNIT_LAYERLEVEL" val="1_1"/>
  <p:tag name="KSO_WM_DIAGRAM_GROUP_CODE" val="m1-1"/>
  <p:tag name="KSO_WM_UNIT_LINE_FORE_SCHEMECOLOR_INDEX" val="8"/>
  <p:tag name="KSO_WM_UNIT_LINE_FILL_TYPE" val="2"/>
</p:tagLst>
</file>

<file path=ppt/tags/tag270.xml><?xml version="1.0" encoding="utf-8"?>
<p:tagLst xmlns:p="http://schemas.openxmlformats.org/presentationml/2006/main">
  <p:tag name="KSO_WM_UNIT_COLOR_SCHEME_SHAPE_ID" val="4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2"/>
  <p:tag name="KSO_WM_UNIT_ID" val="diagram20196511_4*l_h_i*1_2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71.xml><?xml version="1.0" encoding="utf-8"?>
<p:tagLst xmlns:p="http://schemas.openxmlformats.org/presentationml/2006/main">
  <p:tag name="KSO_WM_UNIT_COLOR_SCHEME_SHAPE_ID" val="4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3"/>
  <p:tag name="KSO_WM_UNIT_ID" val="diagram20196511_4*l_h_i*1_2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72.xml><?xml version="1.0" encoding="utf-8"?>
<p:tagLst xmlns:p="http://schemas.openxmlformats.org/presentationml/2006/main">
  <p:tag name="KSO_WM_UNIT_TEXT_PART_ID_V2" val="d-3-1"/>
  <p:tag name="KSO_WM_UNIT_COLOR_SCHEME_SHAPE_ID" val="50"/>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4*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73.xml><?xml version="1.0" encoding="utf-8"?>
<p:tagLst xmlns:p="http://schemas.openxmlformats.org/presentationml/2006/main">
  <p:tag name="KSO_WM_UNIT_TEXT_PART_ID_V2" val="c-3-1"/>
  <p:tag name="KSO_WM_UNIT_COLOR_SCHEME_SHAPE_ID" val="5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4*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74.xml><?xml version="1.0" encoding="utf-8"?>
<p:tagLst xmlns:p="http://schemas.openxmlformats.org/presentationml/2006/main">
  <p:tag name="KSO_WM_UNIT_COLOR_SCHEME_SHAPE_ID" val="4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96511_4*l_h_i*1_2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75.xml><?xml version="1.0" encoding="utf-8"?>
<p:tagLst xmlns:p="http://schemas.openxmlformats.org/presentationml/2006/main">
  <p:tag name="KSO_WM_UNIT_COLOR_SCHEME_SHAPE_ID" val="5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2"/>
  <p:tag name="KSO_WM_UNIT_ID" val="diagram20196511_4*l_h_i*1_1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76.xml><?xml version="1.0" encoding="utf-8"?>
<p:tagLst xmlns:p="http://schemas.openxmlformats.org/presentationml/2006/main">
  <p:tag name="KSO_WM_UNIT_COLOR_SCHEME_SHAPE_ID" val="5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3"/>
  <p:tag name="KSO_WM_UNIT_ID" val="diagram20196511_4*l_h_i*1_1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77.xml><?xml version="1.0" encoding="utf-8"?>
<p:tagLst xmlns:p="http://schemas.openxmlformats.org/presentationml/2006/main">
  <p:tag name="KSO_WM_UNIT_TEXT_PART_ID_V2" val="d-3-1"/>
  <p:tag name="KSO_WM_UNIT_COLOR_SCHEME_SHAPE_ID" val="59"/>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4*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78.xml><?xml version="1.0" encoding="utf-8"?>
<p:tagLst xmlns:p="http://schemas.openxmlformats.org/presentationml/2006/main">
  <p:tag name="KSO_WM_UNIT_TEXT_PART_ID_V2" val="c-3-1"/>
  <p:tag name="KSO_WM_UNIT_COLOR_SCHEME_SHAPE_ID" val="60"/>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4*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79.xml><?xml version="1.0" encoding="utf-8"?>
<p:tagLst xmlns:p="http://schemas.openxmlformats.org/presentationml/2006/main">
  <p:tag name="KSO_WM_UNIT_COLOR_SCHEME_SHAPE_ID" val="58"/>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96511_4*l_h_i*1_1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8.xml><?xml version="1.0" encoding="utf-8"?>
<p:tagLst xmlns:p="http://schemas.openxmlformats.org/presentationml/2006/main">
  <p:tag name="ISLIDE.VECTOR" val="276f6fe0-8bfb-4d79-8775-e0e23446d2e4"/>
</p:tagLst>
</file>

<file path=ppt/tags/tag280.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2"/>
  <p:tag name="KSO_WM_UNIT_ID" val="diagram20196511_4*l_h_i*1_5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81.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5_3"/>
  <p:tag name="KSO_WM_UNIT_ID" val="diagram20196511_4*l_h_i*1_5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2.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6511_4*l_h_f*1_5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83.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96511_4*l_h_a*1_5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84.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196511_4*l_h_i*1_5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85.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5"/>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86.xml><?xml version="1.0" encoding="utf-8"?>
<p:tagLst xmlns:p="http://schemas.openxmlformats.org/presentationml/2006/main">
  <p:tag name="KSO_WM_TAG_VERSION" val="1.0"/>
  <p:tag name="KSO_WM_BEAUTIFY_FLAG" val="#wm#"/>
  <p:tag name="KSO_WM_UNIT_TYPE" val="i"/>
  <p:tag name="KSO_WM_UNIT_ID" val="diagram160378_2*i*1"/>
  <p:tag name="KSO_WM_TEMPLATE_CATEGORY" val="diagram"/>
  <p:tag name="KSO_WM_TEMPLATE_INDEX" val="160378"/>
  <p:tag name="KSO_WM_UNIT_INDEX" val="1"/>
</p:tagLst>
</file>

<file path=ppt/tags/tag287.xml><?xml version="1.0" encoding="utf-8"?>
<p:tagLst xmlns:p="http://schemas.openxmlformats.org/presentationml/2006/main">
  <p:tag name="KSO_WM_TEMPLATE_CATEGORY" val="diagram"/>
  <p:tag name="KSO_WM_TEMPLATE_INDEX" val="160378"/>
  <p:tag name="KSO_WM_UNIT_TYPE" val="l_i"/>
  <p:tag name="KSO_WM_UNIT_INDEX" val="1_1"/>
  <p:tag name="KSO_WM_UNIT_ID" val="diagram160378_2*l_i*1_1"/>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8.xml><?xml version="1.0" encoding="utf-8"?>
<p:tagLst xmlns:p="http://schemas.openxmlformats.org/presentationml/2006/main">
  <p:tag name="KSO_WM_TEMPLATE_CATEGORY" val="diagram"/>
  <p:tag name="KSO_WM_TEMPLATE_INDEX" val="160378"/>
  <p:tag name="KSO_WM_UNIT_TYPE" val="l_i"/>
  <p:tag name="KSO_WM_UNIT_INDEX" val="1_2"/>
  <p:tag name="KSO_WM_UNIT_ID" val="diagram160378_2*l_i*1_2"/>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5"/>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289.xml><?xml version="1.0" encoding="utf-8"?>
<p:tagLst xmlns:p="http://schemas.openxmlformats.org/presentationml/2006/main">
  <p:tag name="KSO_WM_TEMPLATE_CATEGORY" val="diagram"/>
  <p:tag name="KSO_WM_TEMPLATE_INDEX" val="160378"/>
  <p:tag name="KSO_WM_UNIT_TYPE" val="l_i"/>
  <p:tag name="KSO_WM_UNIT_INDEX" val="1_3"/>
  <p:tag name="KSO_WM_UNIT_ID" val="diagram160378_2*l_i*1_3"/>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29.xml><?xml version="1.0" encoding="utf-8"?>
<p:tagLst xmlns:p="http://schemas.openxmlformats.org/presentationml/2006/main">
  <p:tag name="ISLIDE.VECTOR" val="276f6fe0-8bfb-4d79-8775-e0e23446d2e4"/>
</p:tagLst>
</file>

<file path=ppt/tags/tag290.xml><?xml version="1.0" encoding="utf-8"?>
<p:tagLst xmlns:p="http://schemas.openxmlformats.org/presentationml/2006/main">
  <p:tag name="KSO_WM_TEMPLATE_CATEGORY" val="diagram"/>
  <p:tag name="KSO_WM_TEMPLATE_INDEX" val="160378"/>
  <p:tag name="KSO_WM_UNIT_TYPE" val="l_i"/>
  <p:tag name="KSO_WM_UNIT_INDEX" val="1_4"/>
  <p:tag name="KSO_WM_UNIT_ID" val="diagram160378_2*l_i*1_4"/>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1.xml><?xml version="1.0" encoding="utf-8"?>
<p:tagLst xmlns:p="http://schemas.openxmlformats.org/presentationml/2006/main">
  <p:tag name="KSO_WM_TEMPLATE_CATEGORY" val="diagram"/>
  <p:tag name="KSO_WM_TEMPLATE_INDEX" val="160378"/>
  <p:tag name="KSO_WM_UNIT_TYPE" val="l_h_f"/>
  <p:tag name="KSO_WM_UNIT_INDEX" val="1_1_1"/>
  <p:tag name="KSO_WM_UNIT_ID" val="diagram160378_2*l_h_f*1_1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2.xml><?xml version="1.0" encoding="utf-8"?>
<p:tagLst xmlns:p="http://schemas.openxmlformats.org/presentationml/2006/main">
  <p:tag name="KSO_WM_TAG_VERSION" val="1.0"/>
  <p:tag name="KSO_WM_BEAUTIFY_FLAG" val="#wm#"/>
  <p:tag name="KSO_WM_UNIT_TYPE" val="i"/>
  <p:tag name="KSO_WM_UNIT_ID" val="diagram160378_2*i*12"/>
  <p:tag name="KSO_WM_TEMPLATE_CATEGORY" val="diagram"/>
  <p:tag name="KSO_WM_TEMPLATE_INDEX" val="160378"/>
  <p:tag name="KSO_WM_UNIT_INDEX" val="12"/>
</p:tagLst>
</file>

<file path=ppt/tags/tag293.xml><?xml version="1.0" encoding="utf-8"?>
<p:tagLst xmlns:p="http://schemas.openxmlformats.org/presentationml/2006/main">
  <p:tag name="KSO_WM_TEMPLATE_CATEGORY" val="diagram"/>
  <p:tag name="KSO_WM_TEMPLATE_INDEX" val="160378"/>
  <p:tag name="KSO_WM_UNIT_TYPE" val="l_i"/>
  <p:tag name="KSO_WM_UNIT_INDEX" val="1_5"/>
  <p:tag name="KSO_WM_UNIT_ID" val="diagram160378_2*l_i*1_5"/>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94.xml><?xml version="1.0" encoding="utf-8"?>
<p:tagLst xmlns:p="http://schemas.openxmlformats.org/presentationml/2006/main">
  <p:tag name="KSO_WM_TEMPLATE_CATEGORY" val="diagram"/>
  <p:tag name="KSO_WM_TEMPLATE_INDEX" val="160378"/>
  <p:tag name="KSO_WM_UNIT_TYPE" val="l_i"/>
  <p:tag name="KSO_WM_UNIT_INDEX" val="1_6"/>
  <p:tag name="KSO_WM_UNIT_ID" val="diagram160378_2*l_i*1_6"/>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6"/>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295.xml><?xml version="1.0" encoding="utf-8"?>
<p:tagLst xmlns:p="http://schemas.openxmlformats.org/presentationml/2006/main">
  <p:tag name="KSO_WM_TEMPLATE_CATEGORY" val="diagram"/>
  <p:tag name="KSO_WM_TEMPLATE_INDEX" val="160378"/>
  <p:tag name="KSO_WM_UNIT_TYPE" val="l_i"/>
  <p:tag name="KSO_WM_UNIT_INDEX" val="1_7"/>
  <p:tag name="KSO_WM_UNIT_ID" val="diagram160378_2*l_i*1_7"/>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296.xml><?xml version="1.0" encoding="utf-8"?>
<p:tagLst xmlns:p="http://schemas.openxmlformats.org/presentationml/2006/main">
  <p:tag name="KSO_WM_TEMPLATE_CATEGORY" val="diagram"/>
  <p:tag name="KSO_WM_TEMPLATE_INDEX" val="160378"/>
  <p:tag name="KSO_WM_UNIT_TYPE" val="l_i"/>
  <p:tag name="KSO_WM_UNIT_INDEX" val="1_8"/>
  <p:tag name="KSO_WM_UNIT_ID" val="diagram160378_2*l_i*1_8"/>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7.xml><?xml version="1.0" encoding="utf-8"?>
<p:tagLst xmlns:p="http://schemas.openxmlformats.org/presentationml/2006/main">
  <p:tag name="KSO_WM_TEMPLATE_CATEGORY" val="diagram"/>
  <p:tag name="KSO_WM_TEMPLATE_INDEX" val="160378"/>
  <p:tag name="KSO_WM_UNIT_TYPE" val="l_h_f"/>
  <p:tag name="KSO_WM_UNIT_INDEX" val="1_2_1"/>
  <p:tag name="KSO_WM_UNIT_ID" val="diagram160378_2*l_h_f*1_2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8.xml><?xml version="1.0" encoding="utf-8"?>
<p:tagLst xmlns:p="http://schemas.openxmlformats.org/presentationml/2006/main">
  <p:tag name="KSO_WM_TAG_VERSION" val="1.0"/>
  <p:tag name="KSO_WM_BEAUTIFY_FLAG" val="#wm#"/>
  <p:tag name="KSO_WM_UNIT_TYPE" val="i"/>
  <p:tag name="KSO_WM_UNIT_ID" val="diagram160378_2*i*23"/>
  <p:tag name="KSO_WM_TEMPLATE_CATEGORY" val="diagram"/>
  <p:tag name="KSO_WM_TEMPLATE_INDEX" val="160378"/>
  <p:tag name="KSO_WM_UNIT_INDEX" val="23"/>
</p:tagLst>
</file>

<file path=ppt/tags/tag299.xml><?xml version="1.0" encoding="utf-8"?>
<p:tagLst xmlns:p="http://schemas.openxmlformats.org/presentationml/2006/main">
  <p:tag name="KSO_WM_TEMPLATE_CATEGORY" val="diagram"/>
  <p:tag name="KSO_WM_TEMPLATE_INDEX" val="160378"/>
  <p:tag name="KSO_WM_UNIT_TYPE" val="l_i"/>
  <p:tag name="KSO_WM_UNIT_INDEX" val="1_9"/>
  <p:tag name="KSO_WM_UNIT_ID" val="diagram160378_2*l_i*1_9"/>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xml><?xml version="1.0" encoding="utf-8"?>
<p:tagLst xmlns:p="http://schemas.openxmlformats.org/presentationml/2006/main">
  <p:tag name="KSO_WM_TAG_VERSION" val="1.0"/>
  <p:tag name="KSO_WM_BEAUTIFY_FLAG" val="#wm#"/>
  <p:tag name="KSO_WM_UNIT_TYPE" val="i"/>
  <p:tag name="KSO_WM_UNIT_ID" val="diagram160384_5*i*1"/>
  <p:tag name="KSO_WM_TEMPLATE_CATEGORY" val="diagram"/>
  <p:tag name="KSO_WM_TEMPLATE_INDEX" val="160384"/>
  <p:tag name="KSO_WM_UNIT_INDEX"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300.xml><?xml version="1.0" encoding="utf-8"?>
<p:tagLst xmlns:p="http://schemas.openxmlformats.org/presentationml/2006/main">
  <p:tag name="KSO_WM_TEMPLATE_CATEGORY" val="diagram"/>
  <p:tag name="KSO_WM_TEMPLATE_INDEX" val="160378"/>
  <p:tag name="KSO_WM_UNIT_TYPE" val="l_i"/>
  <p:tag name="KSO_WM_UNIT_INDEX" val="1_10"/>
  <p:tag name="KSO_WM_UNIT_ID" val="diagram160378_2*l_i*1_10"/>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7"/>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301.xml><?xml version="1.0" encoding="utf-8"?>
<p:tagLst xmlns:p="http://schemas.openxmlformats.org/presentationml/2006/main">
  <p:tag name="KSO_WM_TEMPLATE_CATEGORY" val="diagram"/>
  <p:tag name="KSO_WM_TEMPLATE_INDEX" val="160378"/>
  <p:tag name="KSO_WM_UNIT_TYPE" val="l_i"/>
  <p:tag name="KSO_WM_UNIT_INDEX" val="1_11"/>
  <p:tag name="KSO_WM_UNIT_ID" val="diagram160378_2*l_i*1_11"/>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02.xml><?xml version="1.0" encoding="utf-8"?>
<p:tagLst xmlns:p="http://schemas.openxmlformats.org/presentationml/2006/main">
  <p:tag name="KSO_WM_TEMPLATE_CATEGORY" val="diagram"/>
  <p:tag name="KSO_WM_TEMPLATE_INDEX" val="160378"/>
  <p:tag name="KSO_WM_UNIT_TYPE" val="l_i"/>
  <p:tag name="KSO_WM_UNIT_INDEX" val="1_12"/>
  <p:tag name="KSO_WM_UNIT_ID" val="diagram160378_2*l_i*1_12"/>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03.xml><?xml version="1.0" encoding="utf-8"?>
<p:tagLst xmlns:p="http://schemas.openxmlformats.org/presentationml/2006/main">
  <p:tag name="KSO_WM_TEMPLATE_CATEGORY" val="diagram"/>
  <p:tag name="KSO_WM_TEMPLATE_INDEX" val="160378"/>
  <p:tag name="KSO_WM_UNIT_TYPE" val="l_h_f"/>
  <p:tag name="KSO_WM_UNIT_INDEX" val="1_3_1"/>
  <p:tag name="KSO_WM_UNIT_ID" val="diagram160378_2*l_h_f*1_3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04.xml><?xml version="1.0" encoding="utf-8"?>
<p:tagLst xmlns:p="http://schemas.openxmlformats.org/presentationml/2006/main">
  <p:tag name="KSO_WM_TAG_VERSION" val="1.0"/>
  <p:tag name="KSO_WM_BEAUTIFY_FLAG" val="#wm#"/>
  <p:tag name="KSO_WM_UNIT_TYPE" val="i"/>
  <p:tag name="KSO_WM_UNIT_ID" val="diagram160378_2*i*34"/>
  <p:tag name="KSO_WM_TEMPLATE_CATEGORY" val="diagram"/>
  <p:tag name="KSO_WM_TEMPLATE_INDEX" val="160378"/>
  <p:tag name="KSO_WM_UNIT_INDEX" val="34"/>
</p:tagLst>
</file>

<file path=ppt/tags/tag305.xml><?xml version="1.0" encoding="utf-8"?>
<p:tagLst xmlns:p="http://schemas.openxmlformats.org/presentationml/2006/main">
  <p:tag name="KSO_WM_TEMPLATE_CATEGORY" val="diagram"/>
  <p:tag name="KSO_WM_TEMPLATE_INDEX" val="160378"/>
  <p:tag name="KSO_WM_UNIT_TYPE" val="l_i"/>
  <p:tag name="KSO_WM_UNIT_INDEX" val="1_13"/>
  <p:tag name="KSO_WM_UNIT_ID" val="diagram160378_2*l_i*1_13"/>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06.xml><?xml version="1.0" encoding="utf-8"?>
<p:tagLst xmlns:p="http://schemas.openxmlformats.org/presentationml/2006/main">
  <p:tag name="KSO_WM_TEMPLATE_CATEGORY" val="diagram"/>
  <p:tag name="KSO_WM_TEMPLATE_INDEX" val="160378"/>
  <p:tag name="KSO_WM_UNIT_TYPE" val="l_i"/>
  <p:tag name="KSO_WM_UNIT_INDEX" val="1_14"/>
  <p:tag name="KSO_WM_UNIT_ID" val="diagram160378_2*l_i*1_14"/>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8"/>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307.xml><?xml version="1.0" encoding="utf-8"?>
<p:tagLst xmlns:p="http://schemas.openxmlformats.org/presentationml/2006/main">
  <p:tag name="KSO_WM_TEMPLATE_CATEGORY" val="diagram"/>
  <p:tag name="KSO_WM_TEMPLATE_INDEX" val="160378"/>
  <p:tag name="KSO_WM_UNIT_TYPE" val="l_i"/>
  <p:tag name="KSO_WM_UNIT_INDEX" val="1_15"/>
  <p:tag name="KSO_WM_UNIT_ID" val="diagram160378_2*l_i*1_15"/>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08.xml><?xml version="1.0" encoding="utf-8"?>
<p:tagLst xmlns:p="http://schemas.openxmlformats.org/presentationml/2006/main">
  <p:tag name="KSO_WM_TEMPLATE_CATEGORY" val="diagram"/>
  <p:tag name="KSO_WM_TEMPLATE_INDEX" val="160378"/>
  <p:tag name="KSO_WM_UNIT_TYPE" val="l_i"/>
  <p:tag name="KSO_WM_UNIT_INDEX" val="1_16"/>
  <p:tag name="KSO_WM_UNIT_ID" val="diagram160378_2*l_i*1_16"/>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09.xml><?xml version="1.0" encoding="utf-8"?>
<p:tagLst xmlns:p="http://schemas.openxmlformats.org/presentationml/2006/main">
  <p:tag name="KSO_WM_TEMPLATE_CATEGORY" val="diagram"/>
  <p:tag name="KSO_WM_TEMPLATE_INDEX" val="160378"/>
  <p:tag name="KSO_WM_UNIT_TYPE" val="l_h_f"/>
  <p:tag name="KSO_WM_UNIT_INDEX" val="1_4_1"/>
  <p:tag name="KSO_WM_UNIT_ID" val="diagram160378_2*l_h_f*1_4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310.xml><?xml version="1.0" encoding="utf-8"?>
<p:tagLst xmlns:p="http://schemas.openxmlformats.org/presentationml/2006/main">
  <p:tag name="KSO_WM_TAG_VERSION" val="1.0"/>
  <p:tag name="KSO_WM_BEAUTIFY_FLAG" val="#wm#"/>
  <p:tag name="KSO_WM_UNIT_TYPE" val="i"/>
  <p:tag name="KSO_WM_UNIT_ID" val="diagram160378_2*i*45"/>
  <p:tag name="KSO_WM_TEMPLATE_CATEGORY" val="diagram"/>
  <p:tag name="KSO_WM_TEMPLATE_INDEX" val="160378"/>
  <p:tag name="KSO_WM_UNIT_INDEX" val="45"/>
</p:tagLst>
</file>

<file path=ppt/tags/tag311.xml><?xml version="1.0" encoding="utf-8"?>
<p:tagLst xmlns:p="http://schemas.openxmlformats.org/presentationml/2006/main">
  <p:tag name="KSO_WM_TEMPLATE_CATEGORY" val="diagram"/>
  <p:tag name="KSO_WM_TEMPLATE_INDEX" val="160378"/>
  <p:tag name="KSO_WM_UNIT_TYPE" val="l_i"/>
  <p:tag name="KSO_WM_UNIT_INDEX" val="1_17"/>
  <p:tag name="KSO_WM_UNIT_ID" val="diagram160378_2*l_i*1_17"/>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12.xml><?xml version="1.0" encoding="utf-8"?>
<p:tagLst xmlns:p="http://schemas.openxmlformats.org/presentationml/2006/main">
  <p:tag name="KSO_WM_TEMPLATE_CATEGORY" val="diagram"/>
  <p:tag name="KSO_WM_TEMPLATE_INDEX" val="160378"/>
  <p:tag name="KSO_WM_UNIT_TYPE" val="l_i"/>
  <p:tag name="KSO_WM_UNIT_INDEX" val="1_18"/>
  <p:tag name="KSO_WM_UNIT_ID" val="diagram160378_2*l_i*1_18"/>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9"/>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313.xml><?xml version="1.0" encoding="utf-8"?>
<p:tagLst xmlns:p="http://schemas.openxmlformats.org/presentationml/2006/main">
  <p:tag name="KSO_WM_TEMPLATE_CATEGORY" val="diagram"/>
  <p:tag name="KSO_WM_TEMPLATE_INDEX" val="160378"/>
  <p:tag name="KSO_WM_UNIT_TYPE" val="l_i"/>
  <p:tag name="KSO_WM_UNIT_INDEX" val="1_19"/>
  <p:tag name="KSO_WM_UNIT_ID" val="diagram160378_2*l_i*1_19"/>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14.xml><?xml version="1.0" encoding="utf-8"?>
<p:tagLst xmlns:p="http://schemas.openxmlformats.org/presentationml/2006/main">
  <p:tag name="KSO_WM_TEMPLATE_CATEGORY" val="diagram"/>
  <p:tag name="KSO_WM_TEMPLATE_INDEX" val="160378"/>
  <p:tag name="KSO_WM_UNIT_TYPE" val="l_i"/>
  <p:tag name="KSO_WM_UNIT_INDEX" val="1_20"/>
  <p:tag name="KSO_WM_UNIT_ID" val="diagram160378_2*l_i*1_20"/>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5.xml><?xml version="1.0" encoding="utf-8"?>
<p:tagLst xmlns:p="http://schemas.openxmlformats.org/presentationml/2006/main">
  <p:tag name="KSO_WM_TEMPLATE_CATEGORY" val="diagram"/>
  <p:tag name="KSO_WM_TEMPLATE_INDEX" val="160378"/>
  <p:tag name="KSO_WM_UNIT_TYPE" val="l_h_f"/>
  <p:tag name="KSO_WM_UNIT_INDEX" val="1_5_1"/>
  <p:tag name="KSO_WM_UNIT_ID" val="diagram160378_2*l_h_f*1_5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6.xml><?xml version="1.0" encoding="utf-8"?>
<p:tagLst xmlns:p="http://schemas.openxmlformats.org/presentationml/2006/main">
  <p:tag name="KSO_WM_SLIDE_ITEM_CNT" val="5"/>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5.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26.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28.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30.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32.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34.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Lst>
</file>

<file path=ppt/tags/tag335.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4.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45.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47.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49.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51.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53.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Lst>
</file>

<file path=ppt/tags/tag354.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Lst>
</file>

<file path=ppt/tags/tag355.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25_4*l_h_a*1_4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8"/>
  <p:tag name="KSO_WM_UNIT_TEXT_FILL_TYPE" val="1"/>
  <p:tag name="KSO_WM_UNIT_USESOURCEFORMAT_APPLY" val="1"/>
</p:tagLst>
</file>

<file path=ppt/tags/tag356.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7725_4*l_h_f*1_4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25_4*l_h_i*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8.xml><?xml version="1.0" encoding="utf-8"?>
<p:tagLst xmlns:p="http://schemas.openxmlformats.org/presentationml/2006/main">
  <p:tag name="KSO_WM_UNIT_VALUE" val="99*76"/>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87725_4*l_h_x*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59.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25_4*l_h_a*1_3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7"/>
  <p:tag name="KSO_WM_UNIT_TEXT_FILL_TYPE" val="1"/>
  <p:tag name="KSO_WM_UNIT_USESOURCEFORMAT_APPLY" val="1"/>
</p:tagLst>
</file>

<file path=ppt/tags/tag36.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360.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725_4*l_h_f*1_3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25_4*l_h_i*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62.xml><?xml version="1.0" encoding="utf-8"?>
<p:tagLst xmlns:p="http://schemas.openxmlformats.org/presentationml/2006/main">
  <p:tag name="KSO_WM_UNIT_VALUE" val="95*10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87725_4*l_h_x*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3.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25_4*l_h_a*1_2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USESOURCEFORMAT_APPLY" val="1"/>
</p:tagLst>
</file>

<file path=ppt/tags/tag364.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725_4*l_h_f*1_2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25_4*l_h_i*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66.xml><?xml version="1.0" encoding="utf-8"?>
<p:tagLst xmlns:p="http://schemas.openxmlformats.org/presentationml/2006/main">
  <p:tag name="KSO_WM_UNIT_VALUE" val="74*9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725_4*l_h_x*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7.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25_4*l_h_a*1_1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368.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725_4*l_h_f*1_1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25_4*l_h_i*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370.xml><?xml version="1.0" encoding="utf-8"?>
<p:tagLst xmlns:p="http://schemas.openxmlformats.org/presentationml/2006/main">
  <p:tag name="KSO_WM_UNIT_VALUE" val="93*11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725_4*l_h_x*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71.xml><?xml version="1.0" encoding="utf-8"?>
<p:tagLst xmlns:p="http://schemas.openxmlformats.org/presentationml/2006/main">
  <p:tag name="KSO_WM_SLIDE_ITEM_CNT" val="4"/>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0_3*l_h_i*1_1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0_3*l_h_i*1_1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4.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0_3*l_h_a*1_1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75.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0_3*l_h_f*1_1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0_3*l_h_i*1_2_2"/>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0_3*l_h_i*1_2_1"/>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0_3*l_h_a*1_2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79.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0_3*l_h_f*1_2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0_3*l_h_i*1_3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0_3*l_h_i*1_3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0_3*l_h_a*1_3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3.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0_3*l_h_f*1_3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80_3*l_h_i*1_4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80_3*l_h_i*1_4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80_3*l_h_a*1_4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7.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80_3*l_h_f*1_4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8.xml><?xml version="1.0" encoding="utf-8"?>
<p:tagLst xmlns:p="http://schemas.openxmlformats.org/presentationml/2006/main">
  <p:tag name="KSO_WM_SLIDE_ITEM_CNT" val="4"/>
</p:tagLst>
</file>

<file path=ppt/tags/tag389.xml><?xml version="1.0" encoding="utf-8"?>
<p:tagLst xmlns:p="http://schemas.openxmlformats.org/presentationml/2006/main">
  <p:tag name="KSO_WM_UNIT_PLACING_PICTURE_USER_VIEWPORT" val="{&quot;height&quot;:10919,&quot;width&quot;:11007}"/>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390.xml><?xml version="1.0" encoding="utf-8"?>
<p:tagLst xmlns:p="http://schemas.openxmlformats.org/presentationml/2006/main">
  <p:tag name="KSO_WPP_MARK_KEY" val="8748e02d-ba35-410a-bdf8-890c3bcb3a10"/>
  <p:tag name="COMMONDATA" val="eyJoZGlkIjoiOTliNWZiNGUzZjU3NDAyY2JiZmZkZjRhZWJjZTA4YzMifQ=="/>
</p:tagLst>
</file>

<file path=ppt/tags/tag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5*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4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46.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5*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51.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5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56.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5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5*m_h_f*1_1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6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6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6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6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66.xml><?xml version="1.0" encoding="utf-8"?>
<p:tagLst xmlns:p="http://schemas.openxmlformats.org/presentationml/2006/main">
  <p:tag name="ISLIDE.VECTOR" val="276f6fe0-8bfb-4d79-8775-e0e23446d2e4"/>
</p:tagLst>
</file>

<file path=ppt/tags/tag67.xml><?xml version="1.0" encoding="utf-8"?>
<p:tagLst xmlns:p="http://schemas.openxmlformats.org/presentationml/2006/main">
  <p:tag name="ISLIDE.VECTOR" val="276f6fe0-8bfb-4d79-8775-e0e23446d2e4"/>
</p:tagLst>
</file>

<file path=ppt/tags/tag6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69.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5*m_i*1_4"/>
  <p:tag name="KSO_WM_UNIT_CLEAR" val="1"/>
  <p:tag name="KSO_WM_UNIT_LAYERLEVEL" val="1_1"/>
  <p:tag name="KSO_WM_DIAGRAM_GROUP_CODE" val="m1-1"/>
  <p:tag name="KSO_WM_UNIT_LINE_FORE_SCHEMECOLOR_INDEX" val="5"/>
  <p:tag name="KSO_WM_UNIT_LINE_FILL_TYPE" val="2"/>
</p:tagLst>
</file>

<file path=ppt/tags/tag7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7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74.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7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79.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8.xml><?xml version="1.0" encoding="utf-8"?>
<p:tagLst xmlns:p="http://schemas.openxmlformats.org/presentationml/2006/main">
  <p:tag name="KSO_WM_TAG_VERSION" val="1.0"/>
  <p:tag name="KSO_WM_BEAUTIFY_FLAG" val="#wm#"/>
  <p:tag name="KSO_WM_UNIT_TYPE" val="i"/>
  <p:tag name="KSO_WM_UNIT_ID" val="diagram160384_5*i*10"/>
  <p:tag name="KSO_WM_TEMPLATE_CATEGORY" val="diagram"/>
  <p:tag name="KSO_WM_TEMPLATE_INDEX" val="160384"/>
  <p:tag name="KSO_WM_UNIT_INDEX" val="10"/>
</p:tagLst>
</file>

<file path=ppt/tags/tag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8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84.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8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8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89.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5*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9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94.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9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9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99.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3962</Words>
  <Application>WPS 演示</Application>
  <PresentationFormat>宽屏</PresentationFormat>
  <Paragraphs>595</Paragraphs>
  <Slides>33</Slides>
  <Notes>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33</vt:i4>
      </vt:variant>
    </vt:vector>
  </HeadingPairs>
  <TitlesOfParts>
    <vt:vector size="42" baseType="lpstr">
      <vt:lpstr>Arial</vt:lpstr>
      <vt:lpstr>宋体</vt:lpstr>
      <vt:lpstr>Wingdings</vt:lpstr>
      <vt:lpstr>微软雅黑</vt:lpstr>
      <vt:lpstr>黑体</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尹 欢</dc:creator>
  <cp:lastModifiedBy>张富杰</cp:lastModifiedBy>
  <cp:revision>108</cp:revision>
  <dcterms:created xsi:type="dcterms:W3CDTF">2020-10-11T03:09:00Z</dcterms:created>
  <dcterms:modified xsi:type="dcterms:W3CDTF">2023-05-22T07:15:37Z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6495D309B38540ACAA8FE12398598B00</vt:lpwstr>
  </property>
</Properties>
</file>