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media/image13.svg" ContentType="image/svg+xml"/>
  <Override PartName="/ppt/media/image1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550" r:id="rId3"/>
    <p:sldId id="500" r:id="rId5"/>
    <p:sldId id="312" r:id="rId6"/>
    <p:sldId id="399" r:id="rId7"/>
    <p:sldId id="463" r:id="rId8"/>
    <p:sldId id="499" r:id="rId9"/>
    <p:sldId id="316" r:id="rId10"/>
    <p:sldId id="401" r:id="rId11"/>
    <p:sldId id="464" r:id="rId12"/>
    <p:sldId id="501" r:id="rId13"/>
    <p:sldId id="503" r:id="rId14"/>
    <p:sldId id="465" r:id="rId15"/>
    <p:sldId id="504" r:id="rId16"/>
    <p:sldId id="505" r:id="rId17"/>
    <p:sldId id="507" r:id="rId18"/>
    <p:sldId id="508" r:id="rId19"/>
    <p:sldId id="314" r:id="rId20"/>
    <p:sldId id="509" r:id="rId21"/>
    <p:sldId id="466" r:id="rId22"/>
    <p:sldId id="510" r:id="rId23"/>
    <p:sldId id="319" r:id="rId24"/>
    <p:sldId id="517" r:id="rId25"/>
    <p:sldId id="469" r:id="rId26"/>
    <p:sldId id="518" r:id="rId27"/>
    <p:sldId id="520" r:id="rId28"/>
    <p:sldId id="549" r:id="rId29"/>
    <p:sldId id="542" r:id="rId30"/>
    <p:sldId id="317" r:id="rId31"/>
    <p:sldId id="521" r:id="rId32"/>
    <p:sldId id="522" r:id="rId33"/>
    <p:sldId id="544" r:id="rId34"/>
    <p:sldId id="546" r:id="rId35"/>
    <p:sldId id="373" r:id="rId36"/>
  </p:sldIdLst>
  <p:sldSz cx="12192000" cy="6858000"/>
  <p:notesSz cx="6858000" cy="9144000"/>
  <p:embeddedFontLst>
    <p:embeddedFont>
      <p:font typeface="微软雅黑" panose="020B0503020204020204" charset="-122"/>
      <p:regular r:id="rId41"/>
    </p:embeddedFont>
    <p:embeddedFont>
      <p:font typeface="黑体" panose="02010609060101010101" charset="-122"/>
      <p:regular r:id="rId42"/>
    </p:embeddedFont>
    <p:embeddedFont>
      <p:font typeface="Calibri Light" panose="020F0302020204030204" charset="0"/>
      <p:regular r:id="rId43"/>
      <p:italic r:id="rId44"/>
    </p:embeddedFont>
    <p:embeddedFont>
      <p:font typeface="Calibri" panose="020F050202020403020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张相禹" initials="张相禹" lastIdx="1" clrIdx="0"/>
  <p:cmAuthor id="3" name="付新玉" initials="f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DE9E3F"/>
    <a:srgbClr val="083473"/>
    <a:srgbClr val="DC9234"/>
    <a:srgbClr val="0D64A6"/>
    <a:srgbClr val="2581A9"/>
    <a:srgbClr val="ED7D31"/>
    <a:srgbClr val="152C55"/>
    <a:srgbClr val="2580A9"/>
    <a:srgbClr val="FDD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18" autoAdjust="0"/>
  </p:normalViewPr>
  <p:slideViewPr>
    <p:cSldViewPr snapToGrid="0">
      <p:cViewPr varScale="1">
        <p:scale>
          <a:sx n="63" d="100"/>
          <a:sy n="63" d="100"/>
        </p:scale>
        <p:origin x="264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tags" Target="tags/tag394.xml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1D3-9E7A-4340-8F6E-4619D8D12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1D3-9E7A-4340-8F6E-4619D8D12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1D3-9E7A-4340-8F6E-4619D8D12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1D3-9E7A-4340-8F6E-4619D8D12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1D3-9E7A-4340-8F6E-4619D8D12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1D3-9E7A-4340-8F6E-4619D8D12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1D3-9E7A-4340-8F6E-4619D8D12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1D3-9E7A-4340-8F6E-4619D8D12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/>
          <a:lstStyle>
            <a:lvl1pPr marL="0" indent="0" algn="ctr">
              <a:buNone/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3C12-2C0D-4A09-A7E6-C5803A5A5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4185-B5BF-4E70-904A-87DF1A04DD66}" type="slidenum">
              <a:rPr lang="zh-CN" altLang="en-US" smtClean="0"/>
            </a:fld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-635" y="280035"/>
            <a:ext cx="1467485" cy="253365"/>
          </a:xfrm>
          <a:prstGeom prst="rect">
            <a:avLst/>
          </a:prstGeom>
          <a:solidFill>
            <a:srgbClr val="083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6571615" y="280670"/>
            <a:ext cx="5620385" cy="252095"/>
          </a:xfrm>
          <a:prstGeom prst="rect">
            <a:avLst/>
          </a:prstGeom>
          <a:solidFill>
            <a:srgbClr val="083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3C12-2C0D-4A09-A7E6-C5803A5A5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4185-B5BF-4E70-904A-87DF1A04D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3C12-2C0D-4A09-A7E6-C5803A5A5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4185-B5BF-4E70-904A-87DF1A04D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3844965" y="1075542"/>
            <a:ext cx="7742231" cy="4706916"/>
          </a:xfrm>
          <a:prstGeom prst="rect">
            <a:avLst/>
          </a:prstGeom>
          <a:noFill/>
          <a:ln w="63500">
            <a:solidFill>
              <a:srgbClr val="005A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C:\Users\Dell\Desktop\新建文件夹\3a5fdfaa-5fba-418a-9b44-3c8a196f917a.jpg3a5fdfaa-5fba-418a-9b44-3c8a196f917a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635"/>
            <a:ext cx="5514340" cy="6856730"/>
          </a:xfrm>
          <a:custGeom>
            <a:avLst/>
            <a:gdLst>
              <a:gd name="connsiteX0" fmla="*/ 0 w 5514109"/>
              <a:gd name="connsiteY0" fmla="*/ 0 h 6858000"/>
              <a:gd name="connsiteX1" fmla="*/ 5514109 w 5514109"/>
              <a:gd name="connsiteY1" fmla="*/ 0 h 6858000"/>
              <a:gd name="connsiteX2" fmla="*/ 5514109 w 5514109"/>
              <a:gd name="connsiteY2" fmla="*/ 6858000 h 6858000"/>
              <a:gd name="connsiteX3" fmla="*/ 0 w 5514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4109" h="6858000">
                <a:moveTo>
                  <a:pt x="0" y="0"/>
                </a:moveTo>
                <a:lnTo>
                  <a:pt x="5514109" y="0"/>
                </a:lnTo>
                <a:lnTo>
                  <a:pt x="55141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矩形 5"/>
          <p:cNvSpPr/>
          <p:nvPr userDrawn="1"/>
        </p:nvSpPr>
        <p:spPr>
          <a:xfrm>
            <a:off x="0" y="635"/>
            <a:ext cx="5514109" cy="6858000"/>
          </a:xfrm>
          <a:prstGeom prst="rect">
            <a:avLst/>
          </a:prstGeom>
          <a:solidFill>
            <a:srgbClr val="08347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1529442" y="2411550"/>
            <a:ext cx="3222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0" spc="1600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  <a:endParaRPr lang="zh-CN" altLang="en-US" sz="7200" b="0" spc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 flipH="1">
            <a:off x="3308209" y="3487992"/>
            <a:ext cx="1175658" cy="11756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 flipH="1">
            <a:off x="576775" y="1959543"/>
            <a:ext cx="1175658" cy="11756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 userDrawn="1"/>
        </p:nvSpPr>
        <p:spPr>
          <a:xfrm>
            <a:off x="1652969" y="3514334"/>
            <a:ext cx="264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pc="-40" dirty="0">
                <a:solidFill>
                  <a:schemeClr val="bg1"/>
                </a:solidFill>
                <a:latin typeface="+mj-ea"/>
                <a:ea typeface="+mj-ea"/>
              </a:rPr>
              <a:t>CONTENT</a:t>
            </a:r>
            <a:endParaRPr lang="zh-CN" altLang="en-US" sz="3200" spc="-4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Dell\Desktop\新建文件夹\76e75dcb-0744-4e56-b85b-057bed628547.jpg76e75dcb-0744-4e56-b85b-057bed62854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911600" y="1397001"/>
            <a:ext cx="4368799" cy="4368799"/>
          </a:xfrm>
          <a:prstGeom prst="rect">
            <a:avLst/>
          </a:prstGeom>
          <a:solidFill>
            <a:srgbClr val="083473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606799" y="1070429"/>
            <a:ext cx="4971143" cy="4971143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336144" y="3112326"/>
            <a:ext cx="3519712" cy="176811"/>
            <a:chOff x="4241798" y="3199410"/>
            <a:chExt cx="3519712" cy="176811"/>
          </a:xfrm>
        </p:grpSpPr>
        <p:sp>
          <p:nvSpPr>
            <p:cNvPr id="12" name="矩形 11"/>
            <p:cNvSpPr/>
            <p:nvPr/>
          </p:nvSpPr>
          <p:spPr>
            <a:xfrm>
              <a:off x="4241798" y="3199410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587338" y="3202049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12" idx="3"/>
              <a:endCxn id="13" idx="1"/>
            </p:cNvCxnSpPr>
            <p:nvPr/>
          </p:nvCxnSpPr>
          <p:spPr>
            <a:xfrm>
              <a:off x="4415970" y="3286496"/>
              <a:ext cx="3171368" cy="263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H:\学务部汇报模板\8ab94a50-cf4a-49a0-9370-cb905f1d7dc5.jpg8ab94a50-cf4a-49a0-9370-cb905f1d7dc5"/>
          <p:cNvPicPr>
            <a:picLocks noChangeAspect="1"/>
          </p:cNvPicPr>
          <p:nvPr userDrawn="1"/>
        </p:nvPicPr>
        <p:blipFill>
          <a:blip r:embed="rId2"/>
          <a:srcRect t="6709" b="10217"/>
          <a:stretch>
            <a:fillRect/>
          </a:stretch>
        </p:blipFill>
        <p:spPr>
          <a:xfrm>
            <a:off x="0" y="-60960"/>
            <a:ext cx="12192635" cy="691959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911600" y="1397001"/>
            <a:ext cx="4368799" cy="4368799"/>
          </a:xfrm>
          <a:prstGeom prst="rect">
            <a:avLst/>
          </a:prstGeom>
          <a:solidFill>
            <a:srgbClr val="083473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606799" y="1070429"/>
            <a:ext cx="4971143" cy="4971143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336144" y="3112326"/>
            <a:ext cx="3519712" cy="176811"/>
            <a:chOff x="4241798" y="3199410"/>
            <a:chExt cx="3519712" cy="176811"/>
          </a:xfrm>
        </p:grpSpPr>
        <p:sp>
          <p:nvSpPr>
            <p:cNvPr id="12" name="矩形 11"/>
            <p:cNvSpPr/>
            <p:nvPr/>
          </p:nvSpPr>
          <p:spPr>
            <a:xfrm>
              <a:off x="4241798" y="3199410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587338" y="3202049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12" idx="3"/>
              <a:endCxn id="13" idx="1"/>
            </p:cNvCxnSpPr>
            <p:nvPr/>
          </p:nvCxnSpPr>
          <p:spPr>
            <a:xfrm>
              <a:off x="4415970" y="3286496"/>
              <a:ext cx="3171368" cy="263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H:\学务部汇报模板\9b1db4e8-e4f2-4114-a481-596ca80f0120.jpg9b1db4e8-e4f2-4114-a481-596ca80f012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911600" y="1397001"/>
            <a:ext cx="4368799" cy="4368799"/>
          </a:xfrm>
          <a:prstGeom prst="rect">
            <a:avLst/>
          </a:prstGeom>
          <a:solidFill>
            <a:srgbClr val="083473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606799" y="1070429"/>
            <a:ext cx="4971143" cy="4971143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336144" y="3112326"/>
            <a:ext cx="3519712" cy="176811"/>
            <a:chOff x="4241798" y="3199410"/>
            <a:chExt cx="3519712" cy="176811"/>
          </a:xfrm>
        </p:grpSpPr>
        <p:sp>
          <p:nvSpPr>
            <p:cNvPr id="12" name="矩形 11"/>
            <p:cNvSpPr/>
            <p:nvPr/>
          </p:nvSpPr>
          <p:spPr>
            <a:xfrm>
              <a:off x="4241798" y="3199410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587338" y="3202049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12" idx="3"/>
              <a:endCxn id="13" idx="1"/>
            </p:cNvCxnSpPr>
            <p:nvPr/>
          </p:nvCxnSpPr>
          <p:spPr>
            <a:xfrm>
              <a:off x="4415970" y="3286496"/>
              <a:ext cx="3171368" cy="263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H:\学务部汇报模板\备用-可用篇章页\春日风车.jpg春日风车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911600" y="1397001"/>
            <a:ext cx="4368799" cy="4368799"/>
          </a:xfrm>
          <a:prstGeom prst="rect">
            <a:avLst/>
          </a:prstGeom>
          <a:solidFill>
            <a:srgbClr val="083473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606799" y="1070429"/>
            <a:ext cx="4971143" cy="4971143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336144" y="3112326"/>
            <a:ext cx="3519712" cy="176811"/>
            <a:chOff x="4241798" y="3199410"/>
            <a:chExt cx="3519712" cy="176811"/>
          </a:xfrm>
        </p:grpSpPr>
        <p:sp>
          <p:nvSpPr>
            <p:cNvPr id="12" name="矩形 11"/>
            <p:cNvSpPr/>
            <p:nvPr/>
          </p:nvSpPr>
          <p:spPr>
            <a:xfrm>
              <a:off x="4241798" y="3199410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587338" y="3202049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12" idx="3"/>
              <a:endCxn id="13" idx="1"/>
            </p:cNvCxnSpPr>
            <p:nvPr/>
          </p:nvCxnSpPr>
          <p:spPr>
            <a:xfrm>
              <a:off x="4415970" y="3286496"/>
              <a:ext cx="3171368" cy="263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H:\学务部汇报模板\备用-可用篇章页\冬.jpg冬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635" y="0"/>
            <a:ext cx="12191365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911600" y="1397001"/>
            <a:ext cx="4368799" cy="4368799"/>
          </a:xfrm>
          <a:prstGeom prst="rect">
            <a:avLst/>
          </a:prstGeom>
          <a:solidFill>
            <a:srgbClr val="083473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606799" y="1070429"/>
            <a:ext cx="4971143" cy="4971143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336144" y="3112326"/>
            <a:ext cx="3519712" cy="176811"/>
            <a:chOff x="4241798" y="3199410"/>
            <a:chExt cx="3519712" cy="176811"/>
          </a:xfrm>
        </p:grpSpPr>
        <p:sp>
          <p:nvSpPr>
            <p:cNvPr id="12" name="矩形 11"/>
            <p:cNvSpPr/>
            <p:nvPr/>
          </p:nvSpPr>
          <p:spPr>
            <a:xfrm>
              <a:off x="4241798" y="3199410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587338" y="3202049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12" idx="3"/>
              <a:endCxn id="13" idx="1"/>
            </p:cNvCxnSpPr>
            <p:nvPr/>
          </p:nvCxnSpPr>
          <p:spPr>
            <a:xfrm>
              <a:off x="4415970" y="3286496"/>
              <a:ext cx="3171368" cy="263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H:\学务部汇报模板\备用-可用篇章页\校园全景航拍.jpg校园全景航拍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911600" y="1397001"/>
            <a:ext cx="4368799" cy="4368799"/>
          </a:xfrm>
          <a:prstGeom prst="rect">
            <a:avLst/>
          </a:prstGeom>
          <a:solidFill>
            <a:srgbClr val="083473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606799" y="1070429"/>
            <a:ext cx="4971143" cy="4971143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336144" y="3112326"/>
            <a:ext cx="3519712" cy="176811"/>
            <a:chOff x="4241798" y="3199410"/>
            <a:chExt cx="3519712" cy="176811"/>
          </a:xfrm>
        </p:grpSpPr>
        <p:sp>
          <p:nvSpPr>
            <p:cNvPr id="12" name="矩形 11"/>
            <p:cNvSpPr/>
            <p:nvPr/>
          </p:nvSpPr>
          <p:spPr>
            <a:xfrm>
              <a:off x="4241798" y="3199410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587338" y="3202049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12" idx="3"/>
              <a:endCxn id="13" idx="1"/>
            </p:cNvCxnSpPr>
            <p:nvPr/>
          </p:nvCxnSpPr>
          <p:spPr>
            <a:xfrm>
              <a:off x="4415970" y="3286496"/>
              <a:ext cx="3171368" cy="263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H:\学务部汇报模板\备用-可用篇章页\聚焦三全前过渡页.jpg聚焦三全前过渡页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635" y="0"/>
            <a:ext cx="12191365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911600" y="1397001"/>
            <a:ext cx="4368799" cy="4368799"/>
          </a:xfrm>
          <a:prstGeom prst="rect">
            <a:avLst/>
          </a:prstGeom>
          <a:solidFill>
            <a:srgbClr val="083473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606799" y="1070429"/>
            <a:ext cx="4971143" cy="4971143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336144" y="3112326"/>
            <a:ext cx="3519712" cy="176811"/>
            <a:chOff x="4241798" y="3199410"/>
            <a:chExt cx="3519712" cy="176811"/>
          </a:xfrm>
        </p:grpSpPr>
        <p:sp>
          <p:nvSpPr>
            <p:cNvPr id="12" name="矩形 11"/>
            <p:cNvSpPr/>
            <p:nvPr/>
          </p:nvSpPr>
          <p:spPr>
            <a:xfrm>
              <a:off x="4241798" y="3199410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587338" y="3202049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12" idx="3"/>
              <a:endCxn id="13" idx="1"/>
            </p:cNvCxnSpPr>
            <p:nvPr/>
          </p:nvCxnSpPr>
          <p:spPr>
            <a:xfrm>
              <a:off x="4415970" y="3286496"/>
              <a:ext cx="3171368" cy="263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3C12-2C0D-4A09-A7E6-C5803A5A5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4185-B5BF-4E70-904A-87DF1A04D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H:\学务部汇报模板\77f032d5-726a-434e-ae77-5c4def1fd35c.jpg77f032d5-726a-434e-ae77-5c4def1fd35c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26035" y="0"/>
            <a:ext cx="12139295" cy="68586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911600" y="1397001"/>
            <a:ext cx="4368799" cy="4368799"/>
          </a:xfrm>
          <a:prstGeom prst="rect">
            <a:avLst/>
          </a:prstGeom>
          <a:solidFill>
            <a:srgbClr val="083473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606799" y="1070429"/>
            <a:ext cx="4971143" cy="4971143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336144" y="3112326"/>
            <a:ext cx="3519712" cy="176811"/>
            <a:chOff x="4241798" y="3199410"/>
            <a:chExt cx="3519712" cy="176811"/>
          </a:xfrm>
        </p:grpSpPr>
        <p:sp>
          <p:nvSpPr>
            <p:cNvPr id="12" name="矩形 11"/>
            <p:cNvSpPr/>
            <p:nvPr/>
          </p:nvSpPr>
          <p:spPr>
            <a:xfrm>
              <a:off x="4241798" y="3199410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587338" y="3202049"/>
              <a:ext cx="174172" cy="17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12" idx="3"/>
              <a:endCxn id="13" idx="1"/>
            </p:cNvCxnSpPr>
            <p:nvPr/>
          </p:nvCxnSpPr>
          <p:spPr>
            <a:xfrm>
              <a:off x="4415970" y="3286496"/>
              <a:ext cx="3171368" cy="263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3C12-2C0D-4A09-A7E6-C5803A5A5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4185-B5BF-4E70-904A-87DF1A04D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3C12-2C0D-4A09-A7E6-C5803A5A5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4185-B5BF-4E70-904A-87DF1A04D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3C12-2C0D-4A09-A7E6-C5803A5A5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4185-B5BF-4E70-904A-87DF1A04D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3C12-2C0D-4A09-A7E6-C5803A5A5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4185-B5BF-4E70-904A-87DF1A04D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3C12-2C0D-4A09-A7E6-C5803A5A5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4185-B5BF-4E70-904A-87DF1A04D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3C12-2C0D-4A09-A7E6-C5803A5A5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4185-B5BF-4E70-904A-87DF1A04D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A3C12-2C0D-4A09-A7E6-C5803A5A5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4185-B5BF-4E70-904A-87DF1A04DD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A3C12-2C0D-4A09-A7E6-C5803A5A5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F4185-B5BF-4E70-904A-87DF1A04DD6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0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69.xml"/><Relationship Id="rId35" Type="http://schemas.openxmlformats.org/officeDocument/2006/relationships/tags" Target="../tags/tag68.xml"/><Relationship Id="rId34" Type="http://schemas.openxmlformats.org/officeDocument/2006/relationships/tags" Target="../tags/tag67.xml"/><Relationship Id="rId33" Type="http://schemas.openxmlformats.org/officeDocument/2006/relationships/tags" Target="../tags/tag66.xml"/><Relationship Id="rId32" Type="http://schemas.openxmlformats.org/officeDocument/2006/relationships/tags" Target="../tags/tag65.xml"/><Relationship Id="rId31" Type="http://schemas.openxmlformats.org/officeDocument/2006/relationships/tags" Target="../tags/tag64.xml"/><Relationship Id="rId30" Type="http://schemas.openxmlformats.org/officeDocument/2006/relationships/tags" Target="../tags/tag63.xml"/><Relationship Id="rId3" Type="http://schemas.openxmlformats.org/officeDocument/2006/relationships/tags" Target="../tags/tag36.xml"/><Relationship Id="rId29" Type="http://schemas.openxmlformats.org/officeDocument/2006/relationships/tags" Target="../tags/tag62.xml"/><Relationship Id="rId28" Type="http://schemas.openxmlformats.org/officeDocument/2006/relationships/tags" Target="../tags/tag61.xml"/><Relationship Id="rId27" Type="http://schemas.openxmlformats.org/officeDocument/2006/relationships/tags" Target="../tags/tag60.xml"/><Relationship Id="rId26" Type="http://schemas.openxmlformats.org/officeDocument/2006/relationships/tags" Target="../tags/tag59.xml"/><Relationship Id="rId25" Type="http://schemas.openxmlformats.org/officeDocument/2006/relationships/tags" Target="../tags/tag58.xml"/><Relationship Id="rId24" Type="http://schemas.openxmlformats.org/officeDocument/2006/relationships/tags" Target="../tags/tag57.xml"/><Relationship Id="rId23" Type="http://schemas.openxmlformats.org/officeDocument/2006/relationships/tags" Target="../tags/tag56.xml"/><Relationship Id="rId22" Type="http://schemas.openxmlformats.org/officeDocument/2006/relationships/tags" Target="../tags/tag55.xml"/><Relationship Id="rId21" Type="http://schemas.openxmlformats.org/officeDocument/2006/relationships/tags" Target="../tags/tag54.xml"/><Relationship Id="rId20" Type="http://schemas.openxmlformats.org/officeDocument/2006/relationships/tags" Target="../tags/tag53.xml"/><Relationship Id="rId2" Type="http://schemas.openxmlformats.org/officeDocument/2006/relationships/tags" Target="../tags/tag35.xml"/><Relationship Id="rId19" Type="http://schemas.openxmlformats.org/officeDocument/2006/relationships/tags" Target="../tags/tag52.xml"/><Relationship Id="rId18" Type="http://schemas.openxmlformats.org/officeDocument/2006/relationships/tags" Target="../tags/tag51.xml"/><Relationship Id="rId17" Type="http://schemas.openxmlformats.org/officeDocument/2006/relationships/tags" Target="../tags/tag50.xml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107.xml"/><Relationship Id="rId35" Type="http://schemas.openxmlformats.org/officeDocument/2006/relationships/tags" Target="../tags/tag106.xml"/><Relationship Id="rId34" Type="http://schemas.openxmlformats.org/officeDocument/2006/relationships/tags" Target="../tags/tag105.xml"/><Relationship Id="rId33" Type="http://schemas.openxmlformats.org/officeDocument/2006/relationships/tags" Target="../tags/tag104.xml"/><Relationship Id="rId32" Type="http://schemas.openxmlformats.org/officeDocument/2006/relationships/tags" Target="../tags/tag103.xml"/><Relationship Id="rId31" Type="http://schemas.openxmlformats.org/officeDocument/2006/relationships/tags" Target="../tags/tag102.xml"/><Relationship Id="rId30" Type="http://schemas.openxmlformats.org/officeDocument/2006/relationships/tags" Target="../tags/tag101.xml"/><Relationship Id="rId3" Type="http://schemas.openxmlformats.org/officeDocument/2006/relationships/tags" Target="../tags/tag74.xml"/><Relationship Id="rId29" Type="http://schemas.openxmlformats.org/officeDocument/2006/relationships/tags" Target="../tags/tag100.xml"/><Relationship Id="rId28" Type="http://schemas.openxmlformats.org/officeDocument/2006/relationships/tags" Target="../tags/tag99.xml"/><Relationship Id="rId27" Type="http://schemas.openxmlformats.org/officeDocument/2006/relationships/tags" Target="../tags/tag98.xml"/><Relationship Id="rId26" Type="http://schemas.openxmlformats.org/officeDocument/2006/relationships/tags" Target="../tags/tag97.xml"/><Relationship Id="rId25" Type="http://schemas.openxmlformats.org/officeDocument/2006/relationships/tags" Target="../tags/tag96.xml"/><Relationship Id="rId24" Type="http://schemas.openxmlformats.org/officeDocument/2006/relationships/tags" Target="../tags/tag95.xml"/><Relationship Id="rId23" Type="http://schemas.openxmlformats.org/officeDocument/2006/relationships/tags" Target="../tags/tag94.xml"/><Relationship Id="rId22" Type="http://schemas.openxmlformats.org/officeDocument/2006/relationships/tags" Target="../tags/tag93.xml"/><Relationship Id="rId21" Type="http://schemas.openxmlformats.org/officeDocument/2006/relationships/tags" Target="../tags/tag92.xml"/><Relationship Id="rId20" Type="http://schemas.openxmlformats.org/officeDocument/2006/relationships/tags" Target="../tags/tag91.xml"/><Relationship Id="rId2" Type="http://schemas.openxmlformats.org/officeDocument/2006/relationships/tags" Target="../tags/tag73.xml"/><Relationship Id="rId19" Type="http://schemas.openxmlformats.org/officeDocument/2006/relationships/tags" Target="../tags/tag90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tags" Target="../tags/tag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8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149.xml"/><Relationship Id="rId35" Type="http://schemas.openxmlformats.org/officeDocument/2006/relationships/tags" Target="../tags/tag148.xml"/><Relationship Id="rId34" Type="http://schemas.openxmlformats.org/officeDocument/2006/relationships/tags" Target="../tags/tag147.xml"/><Relationship Id="rId33" Type="http://schemas.openxmlformats.org/officeDocument/2006/relationships/tags" Target="../tags/tag146.xml"/><Relationship Id="rId32" Type="http://schemas.openxmlformats.org/officeDocument/2006/relationships/tags" Target="../tags/tag145.xml"/><Relationship Id="rId31" Type="http://schemas.openxmlformats.org/officeDocument/2006/relationships/tags" Target="../tags/tag144.xml"/><Relationship Id="rId30" Type="http://schemas.openxmlformats.org/officeDocument/2006/relationships/tags" Target="../tags/tag143.xml"/><Relationship Id="rId3" Type="http://schemas.openxmlformats.org/officeDocument/2006/relationships/tags" Target="../tags/tag116.xml"/><Relationship Id="rId29" Type="http://schemas.openxmlformats.org/officeDocument/2006/relationships/tags" Target="../tags/tag142.xml"/><Relationship Id="rId28" Type="http://schemas.openxmlformats.org/officeDocument/2006/relationships/tags" Target="../tags/tag141.xml"/><Relationship Id="rId27" Type="http://schemas.openxmlformats.org/officeDocument/2006/relationships/tags" Target="../tags/tag140.xml"/><Relationship Id="rId26" Type="http://schemas.openxmlformats.org/officeDocument/2006/relationships/tags" Target="../tags/tag139.xml"/><Relationship Id="rId25" Type="http://schemas.openxmlformats.org/officeDocument/2006/relationships/tags" Target="../tags/tag138.xml"/><Relationship Id="rId24" Type="http://schemas.openxmlformats.org/officeDocument/2006/relationships/tags" Target="../tags/tag137.xml"/><Relationship Id="rId23" Type="http://schemas.openxmlformats.org/officeDocument/2006/relationships/tags" Target="../tags/tag136.xml"/><Relationship Id="rId22" Type="http://schemas.openxmlformats.org/officeDocument/2006/relationships/tags" Target="../tags/tag135.xml"/><Relationship Id="rId21" Type="http://schemas.openxmlformats.org/officeDocument/2006/relationships/tags" Target="../tags/tag134.xml"/><Relationship Id="rId20" Type="http://schemas.openxmlformats.org/officeDocument/2006/relationships/tags" Target="../tags/tag133.xml"/><Relationship Id="rId2" Type="http://schemas.openxmlformats.org/officeDocument/2006/relationships/tags" Target="../tags/tag115.xml"/><Relationship Id="rId19" Type="http://schemas.openxmlformats.org/officeDocument/2006/relationships/tags" Target="../tags/tag132.xml"/><Relationship Id="rId18" Type="http://schemas.openxmlformats.org/officeDocument/2006/relationships/tags" Target="../tags/tag131.xml"/><Relationship Id="rId17" Type="http://schemas.openxmlformats.org/officeDocument/2006/relationships/tags" Target="../tags/tag130.xml"/><Relationship Id="rId16" Type="http://schemas.openxmlformats.org/officeDocument/2006/relationships/tags" Target="../tags/tag129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tags" Target="../tags/tag1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tags" Target="../tags/tag15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206.xml"/><Relationship Id="rId35" Type="http://schemas.openxmlformats.org/officeDocument/2006/relationships/tags" Target="../tags/tag205.xml"/><Relationship Id="rId34" Type="http://schemas.openxmlformats.org/officeDocument/2006/relationships/tags" Target="../tags/tag204.xml"/><Relationship Id="rId33" Type="http://schemas.openxmlformats.org/officeDocument/2006/relationships/tags" Target="../tags/tag203.xml"/><Relationship Id="rId32" Type="http://schemas.openxmlformats.org/officeDocument/2006/relationships/tags" Target="../tags/tag202.xml"/><Relationship Id="rId31" Type="http://schemas.openxmlformats.org/officeDocument/2006/relationships/tags" Target="../tags/tag201.xml"/><Relationship Id="rId30" Type="http://schemas.openxmlformats.org/officeDocument/2006/relationships/tags" Target="../tags/tag200.xml"/><Relationship Id="rId3" Type="http://schemas.openxmlformats.org/officeDocument/2006/relationships/tags" Target="../tags/tag173.xml"/><Relationship Id="rId29" Type="http://schemas.openxmlformats.org/officeDocument/2006/relationships/tags" Target="../tags/tag199.xml"/><Relationship Id="rId28" Type="http://schemas.openxmlformats.org/officeDocument/2006/relationships/tags" Target="../tags/tag198.xml"/><Relationship Id="rId27" Type="http://schemas.openxmlformats.org/officeDocument/2006/relationships/tags" Target="../tags/tag197.xml"/><Relationship Id="rId26" Type="http://schemas.openxmlformats.org/officeDocument/2006/relationships/tags" Target="../tags/tag196.xml"/><Relationship Id="rId25" Type="http://schemas.openxmlformats.org/officeDocument/2006/relationships/tags" Target="../tags/tag195.xml"/><Relationship Id="rId24" Type="http://schemas.openxmlformats.org/officeDocument/2006/relationships/tags" Target="../tags/tag194.xml"/><Relationship Id="rId23" Type="http://schemas.openxmlformats.org/officeDocument/2006/relationships/tags" Target="../tags/tag193.xml"/><Relationship Id="rId22" Type="http://schemas.openxmlformats.org/officeDocument/2006/relationships/tags" Target="../tags/tag192.xml"/><Relationship Id="rId21" Type="http://schemas.openxmlformats.org/officeDocument/2006/relationships/tags" Target="../tags/tag191.xml"/><Relationship Id="rId20" Type="http://schemas.openxmlformats.org/officeDocument/2006/relationships/tags" Target="../tags/tag190.xml"/><Relationship Id="rId2" Type="http://schemas.openxmlformats.org/officeDocument/2006/relationships/tags" Target="../tags/tag172.xml"/><Relationship Id="rId19" Type="http://schemas.openxmlformats.org/officeDocument/2006/relationships/tags" Target="../tags/tag189.xml"/><Relationship Id="rId18" Type="http://schemas.openxmlformats.org/officeDocument/2006/relationships/tags" Target="../tags/tag188.xml"/><Relationship Id="rId17" Type="http://schemas.openxmlformats.org/officeDocument/2006/relationships/tags" Target="../tags/tag187.xml"/><Relationship Id="rId16" Type="http://schemas.openxmlformats.org/officeDocument/2006/relationships/tags" Target="../tags/tag186.xml"/><Relationship Id="rId15" Type="http://schemas.openxmlformats.org/officeDocument/2006/relationships/tags" Target="../tags/tag185.xml"/><Relationship Id="rId14" Type="http://schemas.openxmlformats.org/officeDocument/2006/relationships/tags" Target="../tags/tag184.xml"/><Relationship Id="rId13" Type="http://schemas.openxmlformats.org/officeDocument/2006/relationships/tags" Target="../tags/tag183.xml"/><Relationship Id="rId12" Type="http://schemas.openxmlformats.org/officeDocument/2006/relationships/tags" Target="../tags/tag182.xml"/><Relationship Id="rId11" Type="http://schemas.openxmlformats.org/officeDocument/2006/relationships/tags" Target="../tags/tag181.xml"/><Relationship Id="rId10" Type="http://schemas.openxmlformats.org/officeDocument/2006/relationships/tags" Target="../tags/tag180.xml"/><Relationship Id="rId1" Type="http://schemas.openxmlformats.org/officeDocument/2006/relationships/tags" Target="../tags/tag17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3" Type="http://schemas.openxmlformats.org/officeDocument/2006/relationships/notesSlide" Target="../notesSlides/notesSlide10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27.xml"/><Relationship Id="rId20" Type="http://schemas.openxmlformats.org/officeDocument/2006/relationships/tags" Target="../tags/tag226.xml"/><Relationship Id="rId2" Type="http://schemas.openxmlformats.org/officeDocument/2006/relationships/tags" Target="../tags/tag208.xml"/><Relationship Id="rId19" Type="http://schemas.openxmlformats.org/officeDocument/2006/relationships/tags" Target="../tags/tag225.xml"/><Relationship Id="rId18" Type="http://schemas.openxmlformats.org/officeDocument/2006/relationships/tags" Target="../tags/tag224.xml"/><Relationship Id="rId17" Type="http://schemas.openxmlformats.org/officeDocument/2006/relationships/tags" Target="../tags/tag223.xml"/><Relationship Id="rId16" Type="http://schemas.openxmlformats.org/officeDocument/2006/relationships/tags" Target="../tags/tag222.xml"/><Relationship Id="rId15" Type="http://schemas.openxmlformats.org/officeDocument/2006/relationships/tags" Target="../tags/tag221.xml"/><Relationship Id="rId14" Type="http://schemas.openxmlformats.org/officeDocument/2006/relationships/tags" Target="../tags/tag220.xml"/><Relationship Id="rId13" Type="http://schemas.openxmlformats.org/officeDocument/2006/relationships/tags" Target="../tags/tag219.xml"/><Relationship Id="rId12" Type="http://schemas.openxmlformats.org/officeDocument/2006/relationships/tags" Target="../tags/tag218.xml"/><Relationship Id="rId11" Type="http://schemas.openxmlformats.org/officeDocument/2006/relationships/tags" Target="../tags/tag217.xml"/><Relationship Id="rId10" Type="http://schemas.openxmlformats.org/officeDocument/2006/relationships/tags" Target="../tags/tag216.xml"/><Relationship Id="rId1" Type="http://schemas.openxmlformats.org/officeDocument/2006/relationships/tags" Target="../tags/tag207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tags" Target="../tags/tag239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263.xml"/><Relationship Id="rId30" Type="http://schemas.openxmlformats.org/officeDocument/2006/relationships/tags" Target="../tags/tag262.xml"/><Relationship Id="rId3" Type="http://schemas.openxmlformats.org/officeDocument/2006/relationships/tags" Target="../tags/tag235.xml"/><Relationship Id="rId29" Type="http://schemas.openxmlformats.org/officeDocument/2006/relationships/tags" Target="../tags/tag261.xml"/><Relationship Id="rId28" Type="http://schemas.openxmlformats.org/officeDocument/2006/relationships/tags" Target="../tags/tag260.xml"/><Relationship Id="rId27" Type="http://schemas.openxmlformats.org/officeDocument/2006/relationships/tags" Target="../tags/tag259.xml"/><Relationship Id="rId26" Type="http://schemas.openxmlformats.org/officeDocument/2006/relationships/tags" Target="../tags/tag258.xml"/><Relationship Id="rId25" Type="http://schemas.openxmlformats.org/officeDocument/2006/relationships/tags" Target="../tags/tag257.xml"/><Relationship Id="rId24" Type="http://schemas.openxmlformats.org/officeDocument/2006/relationships/tags" Target="../tags/tag256.xml"/><Relationship Id="rId23" Type="http://schemas.openxmlformats.org/officeDocument/2006/relationships/tags" Target="../tags/tag255.xml"/><Relationship Id="rId22" Type="http://schemas.openxmlformats.org/officeDocument/2006/relationships/tags" Target="../tags/tag254.xml"/><Relationship Id="rId21" Type="http://schemas.openxmlformats.org/officeDocument/2006/relationships/tags" Target="../tags/tag253.xml"/><Relationship Id="rId20" Type="http://schemas.openxmlformats.org/officeDocument/2006/relationships/tags" Target="../tags/tag252.xml"/><Relationship Id="rId2" Type="http://schemas.openxmlformats.org/officeDocument/2006/relationships/tags" Target="../tags/tag234.xml"/><Relationship Id="rId19" Type="http://schemas.openxmlformats.org/officeDocument/2006/relationships/tags" Target="../tags/tag251.xml"/><Relationship Id="rId18" Type="http://schemas.openxmlformats.org/officeDocument/2006/relationships/tags" Target="../tags/tag250.xml"/><Relationship Id="rId17" Type="http://schemas.openxmlformats.org/officeDocument/2006/relationships/tags" Target="../tags/tag249.xml"/><Relationship Id="rId16" Type="http://schemas.openxmlformats.org/officeDocument/2006/relationships/tags" Target="../tags/tag248.xml"/><Relationship Id="rId15" Type="http://schemas.openxmlformats.org/officeDocument/2006/relationships/tags" Target="../tags/tag247.xml"/><Relationship Id="rId14" Type="http://schemas.openxmlformats.org/officeDocument/2006/relationships/tags" Target="../tags/tag246.xml"/><Relationship Id="rId13" Type="http://schemas.openxmlformats.org/officeDocument/2006/relationships/tags" Target="../tags/tag245.xml"/><Relationship Id="rId12" Type="http://schemas.openxmlformats.org/officeDocument/2006/relationships/tags" Target="../tags/tag244.xml"/><Relationship Id="rId11" Type="http://schemas.openxmlformats.org/officeDocument/2006/relationships/tags" Target="../tags/tag243.xml"/><Relationship Id="rId10" Type="http://schemas.openxmlformats.org/officeDocument/2006/relationships/tags" Target="../tags/tag242.xml"/><Relationship Id="rId1" Type="http://schemas.openxmlformats.org/officeDocument/2006/relationships/tags" Target="../tags/tag233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72.xml"/><Relationship Id="rId8" Type="http://schemas.openxmlformats.org/officeDocument/2006/relationships/tags" Target="../tags/tag271.xml"/><Relationship Id="rId7" Type="http://schemas.openxmlformats.org/officeDocument/2006/relationships/tags" Target="../tags/tag270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8" Type="http://schemas.openxmlformats.org/officeDocument/2006/relationships/notesSlide" Target="../notesSlides/notesSlide11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289.xml"/><Relationship Id="rId25" Type="http://schemas.openxmlformats.org/officeDocument/2006/relationships/tags" Target="../tags/tag288.xml"/><Relationship Id="rId24" Type="http://schemas.openxmlformats.org/officeDocument/2006/relationships/tags" Target="../tags/tag287.xml"/><Relationship Id="rId23" Type="http://schemas.openxmlformats.org/officeDocument/2006/relationships/tags" Target="../tags/tag286.xml"/><Relationship Id="rId22" Type="http://schemas.openxmlformats.org/officeDocument/2006/relationships/tags" Target="../tags/tag285.xml"/><Relationship Id="rId21" Type="http://schemas.openxmlformats.org/officeDocument/2006/relationships/tags" Target="../tags/tag284.xml"/><Relationship Id="rId20" Type="http://schemas.openxmlformats.org/officeDocument/2006/relationships/tags" Target="../tags/tag283.xml"/><Relationship Id="rId2" Type="http://schemas.openxmlformats.org/officeDocument/2006/relationships/tags" Target="../tags/tag265.xml"/><Relationship Id="rId19" Type="http://schemas.openxmlformats.org/officeDocument/2006/relationships/tags" Target="../tags/tag282.xml"/><Relationship Id="rId18" Type="http://schemas.openxmlformats.org/officeDocument/2006/relationships/tags" Target="../tags/tag281.xml"/><Relationship Id="rId17" Type="http://schemas.openxmlformats.org/officeDocument/2006/relationships/tags" Target="../tags/tag280.xml"/><Relationship Id="rId16" Type="http://schemas.openxmlformats.org/officeDocument/2006/relationships/tags" Target="../tags/tag279.xml"/><Relationship Id="rId15" Type="http://schemas.openxmlformats.org/officeDocument/2006/relationships/tags" Target="../tags/tag278.xml"/><Relationship Id="rId14" Type="http://schemas.openxmlformats.org/officeDocument/2006/relationships/tags" Target="../tags/tag277.xml"/><Relationship Id="rId13" Type="http://schemas.openxmlformats.org/officeDocument/2006/relationships/tags" Target="../tags/tag276.xml"/><Relationship Id="rId12" Type="http://schemas.openxmlformats.org/officeDocument/2006/relationships/tags" Target="../tags/tag275.xml"/><Relationship Id="rId11" Type="http://schemas.openxmlformats.org/officeDocument/2006/relationships/tags" Target="../tags/tag274.xml"/><Relationship Id="rId10" Type="http://schemas.openxmlformats.org/officeDocument/2006/relationships/tags" Target="../tags/tag273.xml"/><Relationship Id="rId1" Type="http://schemas.openxmlformats.org/officeDocument/2006/relationships/tags" Target="../tags/tag26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98.xml"/><Relationship Id="rId8" Type="http://schemas.openxmlformats.org/officeDocument/2006/relationships/tags" Target="../tags/tag297.xml"/><Relationship Id="rId7" Type="http://schemas.openxmlformats.org/officeDocument/2006/relationships/tags" Target="../tags/tag296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320.xml"/><Relationship Id="rId30" Type="http://schemas.openxmlformats.org/officeDocument/2006/relationships/tags" Target="../tags/tag319.xml"/><Relationship Id="rId3" Type="http://schemas.openxmlformats.org/officeDocument/2006/relationships/tags" Target="../tags/tag292.xml"/><Relationship Id="rId29" Type="http://schemas.openxmlformats.org/officeDocument/2006/relationships/tags" Target="../tags/tag318.xml"/><Relationship Id="rId28" Type="http://schemas.openxmlformats.org/officeDocument/2006/relationships/tags" Target="../tags/tag317.xml"/><Relationship Id="rId27" Type="http://schemas.openxmlformats.org/officeDocument/2006/relationships/tags" Target="../tags/tag316.xml"/><Relationship Id="rId26" Type="http://schemas.openxmlformats.org/officeDocument/2006/relationships/tags" Target="../tags/tag315.xml"/><Relationship Id="rId25" Type="http://schemas.openxmlformats.org/officeDocument/2006/relationships/tags" Target="../tags/tag314.xml"/><Relationship Id="rId24" Type="http://schemas.openxmlformats.org/officeDocument/2006/relationships/tags" Target="../tags/tag313.xml"/><Relationship Id="rId23" Type="http://schemas.openxmlformats.org/officeDocument/2006/relationships/tags" Target="../tags/tag312.xml"/><Relationship Id="rId22" Type="http://schemas.openxmlformats.org/officeDocument/2006/relationships/tags" Target="../tags/tag311.xml"/><Relationship Id="rId21" Type="http://schemas.openxmlformats.org/officeDocument/2006/relationships/tags" Target="../tags/tag310.xml"/><Relationship Id="rId20" Type="http://schemas.openxmlformats.org/officeDocument/2006/relationships/tags" Target="../tags/tag309.xml"/><Relationship Id="rId2" Type="http://schemas.openxmlformats.org/officeDocument/2006/relationships/tags" Target="../tags/tag291.xml"/><Relationship Id="rId19" Type="http://schemas.openxmlformats.org/officeDocument/2006/relationships/tags" Target="../tags/tag308.xml"/><Relationship Id="rId18" Type="http://schemas.openxmlformats.org/officeDocument/2006/relationships/tags" Target="../tags/tag307.xml"/><Relationship Id="rId17" Type="http://schemas.openxmlformats.org/officeDocument/2006/relationships/tags" Target="../tags/tag306.xml"/><Relationship Id="rId16" Type="http://schemas.openxmlformats.org/officeDocument/2006/relationships/tags" Target="../tags/tag305.xml"/><Relationship Id="rId15" Type="http://schemas.openxmlformats.org/officeDocument/2006/relationships/tags" Target="../tags/tag304.xml"/><Relationship Id="rId14" Type="http://schemas.openxmlformats.org/officeDocument/2006/relationships/tags" Target="../tags/tag303.xml"/><Relationship Id="rId13" Type="http://schemas.openxmlformats.org/officeDocument/2006/relationships/tags" Target="../tags/tag302.xml"/><Relationship Id="rId12" Type="http://schemas.openxmlformats.org/officeDocument/2006/relationships/tags" Target="../tags/tag301.xml"/><Relationship Id="rId11" Type="http://schemas.openxmlformats.org/officeDocument/2006/relationships/tags" Target="../tags/tag300.xml"/><Relationship Id="rId10" Type="http://schemas.openxmlformats.org/officeDocument/2006/relationships/tags" Target="../tags/tag299.xml"/><Relationship Id="rId1" Type="http://schemas.openxmlformats.org/officeDocument/2006/relationships/tags" Target="../tags/tag29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329.xml"/><Relationship Id="rId8" Type="http://schemas.openxmlformats.org/officeDocument/2006/relationships/tags" Target="../tags/tag328.xml"/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4" Type="http://schemas.openxmlformats.org/officeDocument/2006/relationships/slideLayout" Target="../slideLayouts/slideLayout1.xml"/><Relationship Id="rId23" Type="http://schemas.openxmlformats.org/officeDocument/2006/relationships/image" Target="../media/image15.svg"/><Relationship Id="rId22" Type="http://schemas.openxmlformats.org/officeDocument/2006/relationships/image" Target="../media/image14.png"/><Relationship Id="rId21" Type="http://schemas.openxmlformats.org/officeDocument/2006/relationships/tags" Target="../tags/tag339.xml"/><Relationship Id="rId20" Type="http://schemas.openxmlformats.org/officeDocument/2006/relationships/image" Target="../media/image13.svg"/><Relationship Id="rId2" Type="http://schemas.openxmlformats.org/officeDocument/2006/relationships/tags" Target="../tags/tag322.xml"/><Relationship Id="rId19" Type="http://schemas.openxmlformats.org/officeDocument/2006/relationships/image" Target="../media/image12.png"/><Relationship Id="rId18" Type="http://schemas.openxmlformats.org/officeDocument/2006/relationships/tags" Target="../tags/tag338.xml"/><Relationship Id="rId17" Type="http://schemas.openxmlformats.org/officeDocument/2006/relationships/tags" Target="../tags/tag337.xml"/><Relationship Id="rId16" Type="http://schemas.openxmlformats.org/officeDocument/2006/relationships/tags" Target="../tags/tag336.xml"/><Relationship Id="rId15" Type="http://schemas.openxmlformats.org/officeDocument/2006/relationships/tags" Target="../tags/tag335.xml"/><Relationship Id="rId14" Type="http://schemas.openxmlformats.org/officeDocument/2006/relationships/tags" Target="../tags/tag334.xml"/><Relationship Id="rId13" Type="http://schemas.openxmlformats.org/officeDocument/2006/relationships/tags" Target="../tags/tag333.xml"/><Relationship Id="rId12" Type="http://schemas.openxmlformats.org/officeDocument/2006/relationships/tags" Target="../tags/tag332.xml"/><Relationship Id="rId11" Type="http://schemas.openxmlformats.org/officeDocument/2006/relationships/tags" Target="../tags/tag331.xml"/><Relationship Id="rId10" Type="http://schemas.openxmlformats.org/officeDocument/2006/relationships/tags" Target="../tags/tag330.xml"/><Relationship Id="rId1" Type="http://schemas.openxmlformats.org/officeDocument/2006/relationships/tags" Target="../tags/tag3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348.xml"/><Relationship Id="rId8" Type="http://schemas.openxmlformats.org/officeDocument/2006/relationships/tags" Target="../tags/tag347.xml"/><Relationship Id="rId7" Type="http://schemas.openxmlformats.org/officeDocument/2006/relationships/tags" Target="../tags/tag346.xml"/><Relationship Id="rId6" Type="http://schemas.openxmlformats.org/officeDocument/2006/relationships/tags" Target="../tags/tag345.xml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tags" Target="../tags/tag342.xml"/><Relationship Id="rId24" Type="http://schemas.openxmlformats.org/officeDocument/2006/relationships/slideLayout" Target="../slideLayouts/slideLayout1.xml"/><Relationship Id="rId23" Type="http://schemas.openxmlformats.org/officeDocument/2006/relationships/image" Target="../media/image15.svg"/><Relationship Id="rId22" Type="http://schemas.openxmlformats.org/officeDocument/2006/relationships/image" Target="../media/image14.png"/><Relationship Id="rId21" Type="http://schemas.openxmlformats.org/officeDocument/2006/relationships/tags" Target="../tags/tag358.xml"/><Relationship Id="rId20" Type="http://schemas.openxmlformats.org/officeDocument/2006/relationships/image" Target="../media/image13.svg"/><Relationship Id="rId2" Type="http://schemas.openxmlformats.org/officeDocument/2006/relationships/tags" Target="../tags/tag341.xml"/><Relationship Id="rId19" Type="http://schemas.openxmlformats.org/officeDocument/2006/relationships/image" Target="../media/image12.png"/><Relationship Id="rId18" Type="http://schemas.openxmlformats.org/officeDocument/2006/relationships/tags" Target="../tags/tag357.xml"/><Relationship Id="rId17" Type="http://schemas.openxmlformats.org/officeDocument/2006/relationships/tags" Target="../tags/tag356.xml"/><Relationship Id="rId16" Type="http://schemas.openxmlformats.org/officeDocument/2006/relationships/tags" Target="../tags/tag355.xml"/><Relationship Id="rId15" Type="http://schemas.openxmlformats.org/officeDocument/2006/relationships/tags" Target="../tags/tag354.xml"/><Relationship Id="rId14" Type="http://schemas.openxmlformats.org/officeDocument/2006/relationships/tags" Target="../tags/tag353.xml"/><Relationship Id="rId13" Type="http://schemas.openxmlformats.org/officeDocument/2006/relationships/tags" Target="../tags/tag352.xml"/><Relationship Id="rId12" Type="http://schemas.openxmlformats.org/officeDocument/2006/relationships/tags" Target="../tags/tag351.xml"/><Relationship Id="rId11" Type="http://schemas.openxmlformats.org/officeDocument/2006/relationships/tags" Target="../tags/tag350.xml"/><Relationship Id="rId10" Type="http://schemas.openxmlformats.org/officeDocument/2006/relationships/tags" Target="../tags/tag349.xml"/><Relationship Id="rId1" Type="http://schemas.openxmlformats.org/officeDocument/2006/relationships/tags" Target="../tags/tag340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367.xml"/><Relationship Id="rId8" Type="http://schemas.openxmlformats.org/officeDocument/2006/relationships/tags" Target="../tags/tag366.xml"/><Relationship Id="rId7" Type="http://schemas.openxmlformats.org/officeDocument/2006/relationships/tags" Target="../tags/tag365.xml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3" Type="http://schemas.openxmlformats.org/officeDocument/2006/relationships/tags" Target="../tags/tag361.xml"/><Relationship Id="rId2" Type="http://schemas.openxmlformats.org/officeDocument/2006/relationships/tags" Target="../tags/tag360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375.xml"/><Relationship Id="rId16" Type="http://schemas.openxmlformats.org/officeDocument/2006/relationships/tags" Target="../tags/tag374.xml"/><Relationship Id="rId15" Type="http://schemas.openxmlformats.org/officeDocument/2006/relationships/tags" Target="../tags/tag373.xml"/><Relationship Id="rId14" Type="http://schemas.openxmlformats.org/officeDocument/2006/relationships/tags" Target="../tags/tag372.xml"/><Relationship Id="rId13" Type="http://schemas.openxmlformats.org/officeDocument/2006/relationships/tags" Target="../tags/tag371.xml"/><Relationship Id="rId12" Type="http://schemas.openxmlformats.org/officeDocument/2006/relationships/tags" Target="../tags/tag370.xml"/><Relationship Id="rId11" Type="http://schemas.openxmlformats.org/officeDocument/2006/relationships/tags" Target="../tags/tag369.xml"/><Relationship Id="rId10" Type="http://schemas.openxmlformats.org/officeDocument/2006/relationships/tags" Target="../tags/tag368.xml"/><Relationship Id="rId1" Type="http://schemas.openxmlformats.org/officeDocument/2006/relationships/tags" Target="../tags/tag359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384.xml"/><Relationship Id="rId8" Type="http://schemas.openxmlformats.org/officeDocument/2006/relationships/tags" Target="../tags/tag383.xml"/><Relationship Id="rId7" Type="http://schemas.openxmlformats.org/officeDocument/2006/relationships/tags" Target="../tags/tag382.xml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392.xml"/><Relationship Id="rId16" Type="http://schemas.openxmlformats.org/officeDocument/2006/relationships/tags" Target="../tags/tag391.xml"/><Relationship Id="rId15" Type="http://schemas.openxmlformats.org/officeDocument/2006/relationships/tags" Target="../tags/tag390.xml"/><Relationship Id="rId14" Type="http://schemas.openxmlformats.org/officeDocument/2006/relationships/tags" Target="../tags/tag389.xml"/><Relationship Id="rId13" Type="http://schemas.openxmlformats.org/officeDocument/2006/relationships/tags" Target="../tags/tag388.xml"/><Relationship Id="rId12" Type="http://schemas.openxmlformats.org/officeDocument/2006/relationships/tags" Target="../tags/tag387.xml"/><Relationship Id="rId11" Type="http://schemas.openxmlformats.org/officeDocument/2006/relationships/tags" Target="../tags/tag386.xml"/><Relationship Id="rId10" Type="http://schemas.openxmlformats.org/officeDocument/2006/relationships/tags" Target="../tags/tag385.xml"/><Relationship Id="rId1" Type="http://schemas.openxmlformats.org/officeDocument/2006/relationships/tags" Target="../tags/tag376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tags" Target="../tags/tag39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31.xml"/><Relationship Id="rId25" Type="http://schemas.openxmlformats.org/officeDocument/2006/relationships/tags" Target="../tags/tag30.xml"/><Relationship Id="rId24" Type="http://schemas.openxmlformats.org/officeDocument/2006/relationships/tags" Target="../tags/tag29.xml"/><Relationship Id="rId23" Type="http://schemas.openxmlformats.org/officeDocument/2006/relationships/tags" Target="../tags/tag28.xml"/><Relationship Id="rId22" Type="http://schemas.openxmlformats.org/officeDocument/2006/relationships/tags" Target="../tags/tag27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tags" Target="../tags/tag7.xml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/Users/53444/Desktop/d46be498-2619-4895-8aab-07090da8c218.jpgd46be498-2619-4895-8aab-07090da8c21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 t="3" b="31010"/>
          <a:stretch>
            <a:fillRect/>
          </a:stretch>
        </p:blipFill>
        <p:spPr bwMode="auto">
          <a:xfrm>
            <a:off x="635" y="1694180"/>
            <a:ext cx="5931535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任意多边形 1"/>
          <p:cNvSpPr/>
          <p:nvPr>
            <p:custDataLst>
              <p:tags r:id="rId3"/>
            </p:custDataLst>
          </p:nvPr>
        </p:nvSpPr>
        <p:spPr bwMode="auto">
          <a:xfrm>
            <a:off x="4170045" y="1694180"/>
            <a:ext cx="8021955" cy="4336415"/>
          </a:xfrm>
          <a:custGeom>
            <a:avLst/>
            <a:gdLst>
              <a:gd name="connsiteX0" fmla="*/ 0 w 8460"/>
              <a:gd name="connsiteY0" fmla="*/ 0 h 4317"/>
              <a:gd name="connsiteX1" fmla="*/ 8460 w 8460"/>
              <a:gd name="connsiteY1" fmla="*/ 8 h 4317"/>
              <a:gd name="connsiteX2" fmla="*/ 8460 w 8460"/>
              <a:gd name="connsiteY2" fmla="*/ 4317 h 4317"/>
              <a:gd name="connsiteX3" fmla="*/ 1865 w 8460"/>
              <a:gd name="connsiteY3" fmla="*/ 4317 h 4317"/>
              <a:gd name="connsiteX4" fmla="*/ 0 w 8460"/>
              <a:gd name="connsiteY4" fmla="*/ 0 h 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0" h="4317">
                <a:moveTo>
                  <a:pt x="0" y="0"/>
                </a:moveTo>
                <a:lnTo>
                  <a:pt x="8460" y="8"/>
                </a:lnTo>
                <a:lnTo>
                  <a:pt x="8460" y="4317"/>
                </a:lnTo>
                <a:lnTo>
                  <a:pt x="1865" y="4317"/>
                </a:lnTo>
                <a:lnTo>
                  <a:pt x="0" y="0"/>
                </a:lnTo>
                <a:close/>
              </a:path>
            </a:pathLst>
          </a:custGeom>
          <a:solidFill>
            <a:srgbClr val="083473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5399334" y="1844990"/>
            <a:ext cx="6151245" cy="26752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sz="12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豫北医学院</a:t>
            </a:r>
            <a:endParaRPr lang="zh-CN" altLang="en-US" sz="3600" b="1" noProof="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学生资助</a:t>
            </a:r>
            <a:r>
              <a:rPr lang="en-US" altLang="zh-CN" sz="3600" b="1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600" b="1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两节课</a:t>
            </a:r>
            <a:r>
              <a:rPr lang="en-US" altLang="zh-CN" sz="3600" b="1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3600" b="1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政策讲解</a:t>
            </a:r>
            <a:endParaRPr lang="zh-CN" altLang="en-US" sz="3600" b="1" noProof="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3600" b="1" noProof="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591675" y="4909820"/>
            <a:ext cx="186690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2026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endParaRPr lang="zh-CN" altLang="en-US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" name="图片 4" descr="蓝字透视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80" y="260985"/>
            <a:ext cx="4590415" cy="109728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zh-CN" altLang="en-US" sz="2800" dirty="0"/>
              <a:t>二、国家三金</a:t>
            </a:r>
            <a:endParaRPr lang="zh-CN" altLang="en-US" sz="2800" dirty="0"/>
          </a:p>
          <a:p>
            <a:endParaRPr lang="zh-CN" altLang="en-US" sz="2800" dirty="0"/>
          </a:p>
        </p:txBody>
      </p:sp>
      <p:cxnSp>
        <p:nvCxnSpPr>
          <p:cNvPr id="30" name="直接连接符 29"/>
          <p:cNvCxnSpPr/>
          <p:nvPr>
            <p:custDataLst>
              <p:tags r:id="rId1"/>
            </p:custDataLst>
          </p:nvPr>
        </p:nvCxnSpPr>
        <p:spPr>
          <a:xfrm>
            <a:off x="86360" y="4341525"/>
            <a:ext cx="12020657" cy="0"/>
          </a:xfrm>
          <a:prstGeom prst="line">
            <a:avLst/>
          </a:prstGeom>
          <a:ln w="25400">
            <a:solidFill>
              <a:srgbClr val="B2B2B2"/>
            </a:solidFill>
            <a:headEnd type="none" w="lg" len="lg"/>
            <a:tailEnd type="stealth" w="lg" len="lg"/>
          </a:ln>
        </p:spPr>
        <p:style>
          <a:lnRef idx="1">
            <a:srgbClr val="27BDBA"/>
          </a:lnRef>
          <a:fillRef idx="0">
            <a:srgbClr val="27BDBA"/>
          </a:fillRef>
          <a:effectRef idx="0">
            <a:srgbClr val="27BDBA"/>
          </a:effectRef>
          <a:fontRef idx="minor">
            <a:sysClr val="windowText" lastClr="000000"/>
          </a:fontRef>
        </p:style>
      </p:cxnSp>
      <p:grpSp>
        <p:nvGrpSpPr>
          <p:cNvPr id="51" name="组合 50"/>
          <p:cNvGrpSpPr/>
          <p:nvPr>
            <p:custDataLst>
              <p:tags r:id="rId2"/>
            </p:custDataLst>
          </p:nvPr>
        </p:nvGrpSpPr>
        <p:grpSpPr>
          <a:xfrm>
            <a:off x="342628" y="2302734"/>
            <a:ext cx="1802870" cy="2113579"/>
            <a:chOff x="863600" y="2578100"/>
            <a:chExt cx="1384300" cy="1622872"/>
          </a:xfrm>
        </p:grpSpPr>
        <p:sp>
          <p:nvSpPr>
            <p:cNvPr id="31" name="椭圆 30"/>
            <p:cNvSpPr/>
            <p:nvPr>
              <p:custDataLst>
                <p:tags r:id="rId3"/>
              </p:custDataLst>
            </p:nvPr>
          </p:nvSpPr>
          <p:spPr>
            <a:xfrm>
              <a:off x="959643" y="4085777"/>
              <a:ext cx="115195" cy="115195"/>
            </a:xfrm>
            <a:prstGeom prst="ellipse">
              <a:avLst/>
            </a:prstGeom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863600" y="3568700"/>
              <a:ext cx="342900" cy="3429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01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863600" y="2578100"/>
              <a:ext cx="13843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学生申请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7" name="直接连接符 36"/>
            <p:cNvCxnSpPr/>
            <p:nvPr>
              <p:custDataLst>
                <p:tags r:id="rId6"/>
              </p:custDataLst>
            </p:nvPr>
          </p:nvCxnSpPr>
          <p:spPr>
            <a:xfrm>
              <a:off x="1303875" y="3740150"/>
              <a:ext cx="540000" cy="0"/>
            </a:xfrm>
            <a:prstGeom prst="line">
              <a:avLst/>
            </a:prstGeom>
            <a:ln w="25400">
              <a:solidFill>
                <a:srgbClr val="27BDBA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9" name="组合 48"/>
          <p:cNvGrpSpPr/>
          <p:nvPr>
            <p:custDataLst>
              <p:tags r:id="rId7"/>
            </p:custDataLst>
          </p:nvPr>
        </p:nvGrpSpPr>
        <p:grpSpPr>
          <a:xfrm>
            <a:off x="3589832" y="2303369"/>
            <a:ext cx="1824989" cy="2113579"/>
            <a:chOff x="3356905" y="2578100"/>
            <a:chExt cx="1401284" cy="1622872"/>
          </a:xfrm>
        </p:grpSpPr>
        <p:sp>
          <p:nvSpPr>
            <p:cNvPr id="33" name="椭圆 32"/>
            <p:cNvSpPr/>
            <p:nvPr>
              <p:custDataLst>
                <p:tags r:id="rId8"/>
              </p:custDataLst>
            </p:nvPr>
          </p:nvSpPr>
          <p:spPr>
            <a:xfrm>
              <a:off x="3482873" y="4085777"/>
              <a:ext cx="115195" cy="115195"/>
            </a:xfrm>
            <a:prstGeom prst="ellipse">
              <a:avLst/>
            </a:prstGeom>
            <a:solidFill>
              <a:srgbClr val="CFD90A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9"/>
              </p:custDataLst>
            </p:nvPr>
          </p:nvSpPr>
          <p:spPr>
            <a:xfrm>
              <a:off x="3373970" y="3568700"/>
              <a:ext cx="342900" cy="342900"/>
            </a:xfrm>
            <a:prstGeom prst="rect">
              <a:avLst/>
            </a:pr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03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0"/>
              </p:custDataLst>
            </p:nvPr>
          </p:nvSpPr>
          <p:spPr>
            <a:xfrm>
              <a:off x="3356905" y="2578100"/>
              <a:ext cx="1401284" cy="914199"/>
            </a:xfrm>
            <a:prstGeom prst="rect">
              <a:avLst/>
            </a:pr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书院国家奖助学金评审小组审议、公示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8" name="直接连接符 37"/>
            <p:cNvCxnSpPr/>
            <p:nvPr>
              <p:custDataLst>
                <p:tags r:id="rId11"/>
              </p:custDataLst>
            </p:nvPr>
          </p:nvCxnSpPr>
          <p:spPr>
            <a:xfrm>
              <a:off x="3813541" y="3740150"/>
              <a:ext cx="540000" cy="0"/>
            </a:xfrm>
            <a:prstGeom prst="line">
              <a:avLst/>
            </a:prstGeom>
            <a:ln w="25400">
              <a:solidFill>
                <a:srgbClr val="CFD90A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7" name="组合 46"/>
          <p:cNvGrpSpPr/>
          <p:nvPr>
            <p:custDataLst>
              <p:tags r:id="rId12"/>
            </p:custDataLst>
          </p:nvPr>
        </p:nvGrpSpPr>
        <p:grpSpPr>
          <a:xfrm>
            <a:off x="6881486" y="2302734"/>
            <a:ext cx="1802870" cy="2113579"/>
            <a:chOff x="5884340" y="2578100"/>
            <a:chExt cx="1384300" cy="1622872"/>
          </a:xfrm>
        </p:grpSpPr>
        <p:sp>
          <p:nvSpPr>
            <p:cNvPr id="35" name="椭圆 34"/>
            <p:cNvSpPr/>
            <p:nvPr>
              <p:custDataLst>
                <p:tags r:id="rId13"/>
              </p:custDataLst>
            </p:nvPr>
          </p:nvSpPr>
          <p:spPr>
            <a:xfrm>
              <a:off x="6006103" y="4085777"/>
              <a:ext cx="115195" cy="115195"/>
            </a:xfrm>
            <a:prstGeom prst="ellipse">
              <a:avLst/>
            </a:prstGeom>
            <a:solidFill>
              <a:srgbClr val="4472C4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4"/>
              </p:custDataLst>
            </p:nvPr>
          </p:nvSpPr>
          <p:spPr>
            <a:xfrm>
              <a:off x="5884340" y="3568700"/>
              <a:ext cx="342900" cy="3429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05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5"/>
              </p:custDataLst>
            </p:nvPr>
          </p:nvSpPr>
          <p:spPr>
            <a:xfrm>
              <a:off x="5884340" y="2578100"/>
              <a:ext cx="1384300" cy="9144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公示期无异议，报大学生资助工作领导小组审议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9" name="直接连接符 38"/>
            <p:cNvCxnSpPr/>
            <p:nvPr>
              <p:custDataLst>
                <p:tags r:id="rId16"/>
              </p:custDataLst>
            </p:nvPr>
          </p:nvCxnSpPr>
          <p:spPr>
            <a:xfrm>
              <a:off x="6323207" y="3740150"/>
              <a:ext cx="540000" cy="0"/>
            </a:xfrm>
            <a:prstGeom prst="line">
              <a:avLst/>
            </a:prstGeom>
            <a:ln w="25400">
              <a:solidFill>
                <a:srgbClr val="4472C4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50" name="组合 49"/>
          <p:cNvGrpSpPr/>
          <p:nvPr>
            <p:custDataLst>
              <p:tags r:id="rId17"/>
            </p:custDataLst>
          </p:nvPr>
        </p:nvGrpSpPr>
        <p:grpSpPr>
          <a:xfrm>
            <a:off x="1977342" y="4266287"/>
            <a:ext cx="1802870" cy="2113580"/>
            <a:chOff x="2118785" y="4085777"/>
            <a:chExt cx="1384300" cy="1622873"/>
          </a:xfrm>
        </p:grpSpPr>
        <p:sp>
          <p:nvSpPr>
            <p:cNvPr id="32" name="椭圆 31"/>
            <p:cNvSpPr/>
            <p:nvPr>
              <p:custDataLst>
                <p:tags r:id="rId18"/>
              </p:custDataLst>
            </p:nvPr>
          </p:nvSpPr>
          <p:spPr>
            <a:xfrm>
              <a:off x="2221258" y="4085777"/>
              <a:ext cx="115195" cy="115195"/>
            </a:xfrm>
            <a:prstGeom prst="ellipse">
              <a:avLst/>
            </a:prstGeom>
            <a:solidFill>
              <a:srgbClr val="66D9AB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9"/>
              </p:custDataLst>
            </p:nvPr>
          </p:nvSpPr>
          <p:spPr>
            <a:xfrm>
              <a:off x="2118785" y="4375150"/>
              <a:ext cx="342900" cy="342900"/>
            </a:xfrm>
            <a:prstGeom prst="rect">
              <a:avLst/>
            </a:pr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02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20"/>
              </p:custDataLst>
            </p:nvPr>
          </p:nvSpPr>
          <p:spPr>
            <a:xfrm>
              <a:off x="2118785" y="4794250"/>
              <a:ext cx="1384300" cy="914400"/>
            </a:xfrm>
            <a:prstGeom prst="rect">
              <a:avLst/>
            </a:pr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班级评定、公示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0" name="直接连接符 39"/>
            <p:cNvCxnSpPr/>
            <p:nvPr>
              <p:custDataLst>
                <p:tags r:id="rId21"/>
              </p:custDataLst>
            </p:nvPr>
          </p:nvCxnSpPr>
          <p:spPr>
            <a:xfrm>
              <a:off x="2558708" y="4546600"/>
              <a:ext cx="540000" cy="0"/>
            </a:xfrm>
            <a:prstGeom prst="line">
              <a:avLst/>
            </a:prstGeom>
            <a:ln w="25400">
              <a:solidFill>
                <a:srgbClr val="66D9AB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8" name="组合 47"/>
          <p:cNvGrpSpPr/>
          <p:nvPr>
            <p:custDataLst>
              <p:tags r:id="rId22"/>
            </p:custDataLst>
          </p:nvPr>
        </p:nvGrpSpPr>
        <p:grpSpPr>
          <a:xfrm>
            <a:off x="5246771" y="4266287"/>
            <a:ext cx="1802870" cy="2113580"/>
            <a:chOff x="4629155" y="4085777"/>
            <a:chExt cx="1384300" cy="1622873"/>
          </a:xfrm>
        </p:grpSpPr>
        <p:sp>
          <p:nvSpPr>
            <p:cNvPr id="34" name="椭圆 33"/>
            <p:cNvSpPr/>
            <p:nvPr>
              <p:custDataLst>
                <p:tags r:id="rId23"/>
              </p:custDataLst>
            </p:nvPr>
          </p:nvSpPr>
          <p:spPr>
            <a:xfrm>
              <a:off x="4744488" y="4085777"/>
              <a:ext cx="115195" cy="115195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24"/>
              </p:custDataLst>
            </p:nvPr>
          </p:nvSpPr>
          <p:spPr>
            <a:xfrm>
              <a:off x="4629155" y="4375150"/>
              <a:ext cx="342900" cy="3429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04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25"/>
              </p:custDataLst>
            </p:nvPr>
          </p:nvSpPr>
          <p:spPr>
            <a:xfrm>
              <a:off x="4629155" y="4794250"/>
              <a:ext cx="13843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学校国家奖学金评审委员会审议、公示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1" name="直接连接符 40"/>
            <p:cNvCxnSpPr/>
            <p:nvPr>
              <p:custDataLst>
                <p:tags r:id="rId26"/>
              </p:custDataLst>
            </p:nvPr>
          </p:nvCxnSpPr>
          <p:spPr>
            <a:xfrm>
              <a:off x="5068374" y="4546600"/>
              <a:ext cx="540000" cy="0"/>
            </a:xfrm>
            <a:prstGeom prst="line">
              <a:avLst/>
            </a:prstGeom>
            <a:ln w="25400">
              <a:solidFill>
                <a:srgbClr val="FFC000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6" name="组合 45"/>
          <p:cNvGrpSpPr/>
          <p:nvPr>
            <p:custDataLst>
              <p:tags r:id="rId27"/>
            </p:custDataLst>
          </p:nvPr>
        </p:nvGrpSpPr>
        <p:grpSpPr>
          <a:xfrm>
            <a:off x="8516202" y="4266287"/>
            <a:ext cx="1802870" cy="2113580"/>
            <a:chOff x="7139526" y="4085777"/>
            <a:chExt cx="1384300" cy="1622873"/>
          </a:xfrm>
        </p:grpSpPr>
        <p:sp>
          <p:nvSpPr>
            <p:cNvPr id="36" name="椭圆 35"/>
            <p:cNvSpPr/>
            <p:nvPr>
              <p:custDataLst>
                <p:tags r:id="rId28"/>
              </p:custDataLst>
            </p:nvPr>
          </p:nvSpPr>
          <p:spPr>
            <a:xfrm>
              <a:off x="7267717" y="4085777"/>
              <a:ext cx="115195" cy="115195"/>
            </a:xfrm>
            <a:prstGeom prst="ellipse">
              <a:avLst/>
            </a:prstGeom>
            <a:solidFill>
              <a:srgbClr val="70AD47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29"/>
              </p:custDataLst>
            </p:nvPr>
          </p:nvSpPr>
          <p:spPr>
            <a:xfrm>
              <a:off x="7139526" y="4375150"/>
              <a:ext cx="342900" cy="342900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06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30"/>
              </p:custDataLst>
            </p:nvPr>
          </p:nvSpPr>
          <p:spPr>
            <a:xfrm>
              <a:off x="7139526" y="4794250"/>
              <a:ext cx="1384300" cy="914400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报院务会批准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2" name="直接连接符 41"/>
            <p:cNvCxnSpPr/>
            <p:nvPr>
              <p:custDataLst>
                <p:tags r:id="rId31"/>
              </p:custDataLst>
            </p:nvPr>
          </p:nvCxnSpPr>
          <p:spPr>
            <a:xfrm>
              <a:off x="7578039" y="4546600"/>
              <a:ext cx="540000" cy="0"/>
            </a:xfrm>
            <a:prstGeom prst="line">
              <a:avLst/>
            </a:prstGeom>
            <a:ln w="25400">
              <a:solidFill>
                <a:srgbClr val="70AD47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2" name="组合 1"/>
          <p:cNvGrpSpPr/>
          <p:nvPr>
            <p:custDataLst>
              <p:tags r:id="rId32"/>
            </p:custDataLst>
          </p:nvPr>
        </p:nvGrpSpPr>
        <p:grpSpPr>
          <a:xfrm>
            <a:off x="10123332" y="2303466"/>
            <a:ext cx="1802870" cy="2113579"/>
            <a:chOff x="5884340" y="2578100"/>
            <a:chExt cx="1384300" cy="1622872"/>
          </a:xfrm>
        </p:grpSpPr>
        <p:sp>
          <p:nvSpPr>
            <p:cNvPr id="6" name="椭圆 5"/>
            <p:cNvSpPr/>
            <p:nvPr>
              <p:custDataLst>
                <p:tags r:id="rId33"/>
              </p:custDataLst>
            </p:nvPr>
          </p:nvSpPr>
          <p:spPr>
            <a:xfrm>
              <a:off x="6006103" y="4085777"/>
              <a:ext cx="115195" cy="115195"/>
            </a:xfrm>
            <a:prstGeom prst="ellipse">
              <a:avLst/>
            </a:prstGeom>
            <a:solidFill>
              <a:srgbClr val="4472C4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34"/>
              </p:custDataLst>
            </p:nvPr>
          </p:nvSpPr>
          <p:spPr>
            <a:xfrm>
              <a:off x="5884340" y="3568496"/>
              <a:ext cx="342678" cy="34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07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5"/>
              </p:custDataLst>
            </p:nvPr>
          </p:nvSpPr>
          <p:spPr>
            <a:xfrm>
              <a:off x="5884340" y="2578100"/>
              <a:ext cx="1384300" cy="91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报河南省学生</a:t>
              </a:r>
              <a:endParaRPr lang="zh-CN" altLang="en-US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资助管理中心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9" name="直接连接符 8"/>
            <p:cNvCxnSpPr/>
            <p:nvPr>
              <p:custDataLst>
                <p:tags r:id="rId36"/>
              </p:custDataLst>
            </p:nvPr>
          </p:nvCxnSpPr>
          <p:spPr>
            <a:xfrm>
              <a:off x="6323207" y="3740150"/>
              <a:ext cx="540000" cy="0"/>
            </a:xfrm>
            <a:prstGeom prst="line">
              <a:avLst/>
            </a:prstGeom>
            <a:ln w="25400">
              <a:solidFill>
                <a:srgbClr val="4472C4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1158558" y="1343660"/>
            <a:ext cx="27451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5.</a:t>
            </a:r>
            <a:r>
              <a:rPr lang="zh-CN" altLang="en-US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适用及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评选</a:t>
            </a:r>
            <a:r>
              <a:rPr lang="zh-CN" altLang="en-US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程序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400" b="1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3395" y="72644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一）国家奖学金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>
            <a:noAutofit/>
          </a:bodyPr>
          <a:lstStyle/>
          <a:p>
            <a:r>
              <a:rPr lang="zh-CN" altLang="en-US" sz="2800" dirty="0"/>
              <a:t>二、国家</a:t>
            </a:r>
            <a:r>
              <a:rPr lang="zh-CN" altLang="en-US" sz="2800" dirty="0"/>
              <a:t>三金</a:t>
            </a:r>
            <a:endParaRPr lang="zh-CN" altLang="en-US" sz="2800" dirty="0"/>
          </a:p>
        </p:txBody>
      </p:sp>
      <p:grpSp>
        <p:nvGrpSpPr>
          <p:cNvPr id="5" name="ïṡľiďé"/>
          <p:cNvGrpSpPr/>
          <p:nvPr/>
        </p:nvGrpSpPr>
        <p:grpSpPr>
          <a:xfrm>
            <a:off x="-1087120" y="1561465"/>
            <a:ext cx="11981628" cy="5057140"/>
            <a:chOff x="646878" y="1308105"/>
            <a:chExt cx="11613112" cy="5057399"/>
          </a:xfrm>
        </p:grpSpPr>
        <p:grpSp>
          <p:nvGrpSpPr>
            <p:cNvPr id="6" name="iŝľí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138380" y="2945607"/>
              <a:ext cx="2147881" cy="1006858"/>
              <a:chOff x="4916488" y="2881313"/>
              <a:chExt cx="2770187" cy="1298575"/>
            </a:xfrm>
          </p:grpSpPr>
          <p:sp>
            <p:nvSpPr>
              <p:cNvPr id="25" name="iš1îdé"/>
              <p:cNvSpPr/>
              <p:nvPr/>
            </p:nvSpPr>
            <p:spPr bwMode="auto">
              <a:xfrm>
                <a:off x="7112000" y="3416300"/>
                <a:ext cx="0" cy="158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7A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îşľiḑè"/>
              <p:cNvSpPr/>
              <p:nvPr/>
            </p:nvSpPr>
            <p:spPr bwMode="auto">
              <a:xfrm>
                <a:off x="7673975" y="3740150"/>
                <a:ext cx="12700" cy="3175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0 h 2"/>
                  <a:gd name="T6" fmla="*/ 11 w 1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">
                    <a:moveTo>
                      <a:pt x="11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4" y="2"/>
                      <a:pt x="8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ïṩľïḍê"/>
              <p:cNvSpPr/>
              <p:nvPr/>
            </p:nvSpPr>
            <p:spPr bwMode="auto">
              <a:xfrm>
                <a:off x="7664450" y="3598863"/>
                <a:ext cx="6350" cy="4763"/>
              </a:xfrm>
              <a:custGeom>
                <a:avLst/>
                <a:gdLst>
                  <a:gd name="T0" fmla="*/ 6 w 6"/>
                  <a:gd name="T1" fmla="*/ 0 h 4"/>
                  <a:gd name="T2" fmla="*/ 0 w 6"/>
                  <a:gd name="T3" fmla="*/ 4 h 4"/>
                  <a:gd name="T4" fmla="*/ 0 w 6"/>
                  <a:gd name="T5" fmla="*/ 4 h 4"/>
                  <a:gd name="T6" fmla="*/ 6 w 6"/>
                  <a:gd name="T7" fmla="*/ 0 h 4"/>
                  <a:gd name="T8" fmla="*/ 6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3"/>
                      <a:pt x="4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2E3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ïṣḷïdè"/>
              <p:cNvSpPr/>
              <p:nvPr/>
            </p:nvSpPr>
            <p:spPr bwMode="auto">
              <a:xfrm>
                <a:off x="6630988" y="4132263"/>
                <a:ext cx="1588" cy="47625"/>
              </a:xfrm>
              <a:custGeom>
                <a:avLst/>
                <a:gdLst>
                  <a:gd name="T0" fmla="*/ 2 w 2"/>
                  <a:gd name="T1" fmla="*/ 0 h 39"/>
                  <a:gd name="T2" fmla="*/ 2 w 2"/>
                  <a:gd name="T3" fmla="*/ 3 h 39"/>
                  <a:gd name="T4" fmla="*/ 0 w 2"/>
                  <a:gd name="T5" fmla="*/ 39 h 39"/>
                  <a:gd name="T6" fmla="*/ 0 w 2"/>
                  <a:gd name="T7" fmla="*/ 39 h 39"/>
                  <a:gd name="T8" fmla="*/ 2 w 2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9">
                    <a:moveTo>
                      <a:pt x="2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1" y="15"/>
                      <a:pt x="0" y="27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4"/>
                      <a:pt x="1" y="9"/>
                      <a:pt x="2" y="0"/>
                    </a:cubicBezTo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íšļiďé"/>
              <p:cNvSpPr/>
              <p:nvPr/>
            </p:nvSpPr>
            <p:spPr bwMode="auto">
              <a:xfrm>
                <a:off x="4916488" y="2881313"/>
                <a:ext cx="26988" cy="9525"/>
              </a:xfrm>
              <a:custGeom>
                <a:avLst/>
                <a:gdLst>
                  <a:gd name="T0" fmla="*/ 17 w 17"/>
                  <a:gd name="T1" fmla="*/ 4 h 6"/>
                  <a:gd name="T2" fmla="*/ 0 w 17"/>
                  <a:gd name="T3" fmla="*/ 0 h 6"/>
                  <a:gd name="T4" fmla="*/ 0 w 17"/>
                  <a:gd name="T5" fmla="*/ 3 h 6"/>
                  <a:gd name="T6" fmla="*/ 17 w 17"/>
                  <a:gd name="T7" fmla="*/ 6 h 6"/>
                  <a:gd name="T8" fmla="*/ 17 w 17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7" y="4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7" y="6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D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îṣḷïde"/>
              <p:cNvSpPr/>
              <p:nvPr/>
            </p:nvSpPr>
            <p:spPr bwMode="auto">
              <a:xfrm>
                <a:off x="4926013" y="2941638"/>
                <a:ext cx="23813" cy="23813"/>
              </a:xfrm>
              <a:custGeom>
                <a:avLst/>
                <a:gdLst>
                  <a:gd name="T0" fmla="*/ 14 w 15"/>
                  <a:gd name="T1" fmla="*/ 11 h 15"/>
                  <a:gd name="T2" fmla="*/ 0 w 15"/>
                  <a:gd name="T3" fmla="*/ 0 h 15"/>
                  <a:gd name="T4" fmla="*/ 2 w 15"/>
                  <a:gd name="T5" fmla="*/ 5 h 15"/>
                  <a:gd name="T6" fmla="*/ 15 w 15"/>
                  <a:gd name="T7" fmla="*/ 15 h 15"/>
                  <a:gd name="T8" fmla="*/ 14 w 15"/>
                  <a:gd name="T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11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15" y="15"/>
                    </a:lnTo>
                    <a:lnTo>
                      <a:pt x="14" y="11"/>
                    </a:lnTo>
                    <a:close/>
                  </a:path>
                </a:pathLst>
              </a:custGeom>
              <a:solidFill>
                <a:srgbClr val="D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7" name="í$ḻídé"/>
            <p:cNvSpPr/>
            <p:nvPr/>
          </p:nvSpPr>
          <p:spPr>
            <a:xfrm rot="5400000">
              <a:off x="462604" y="1492378"/>
              <a:ext cx="4724646" cy="4356099"/>
            </a:xfrm>
            <a:prstGeom prst="blockArc">
              <a:avLst>
                <a:gd name="adj1" fmla="val 11276733"/>
                <a:gd name="adj2" fmla="val 20956921"/>
                <a:gd name="adj3" fmla="val 8266"/>
              </a:avLst>
            </a:prstGeom>
            <a:gradFill>
              <a:gsLst>
                <a:gs pos="0">
                  <a:schemeClr val="bg1">
                    <a:lumMod val="85000"/>
                    <a:alpha val="51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sz="2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8" name="íṡľíḓê"/>
            <p:cNvGrpSpPr/>
            <p:nvPr/>
          </p:nvGrpSpPr>
          <p:grpSpPr>
            <a:xfrm>
              <a:off x="3575788" y="1327848"/>
              <a:ext cx="8684202" cy="5037656"/>
              <a:chOff x="3575788" y="1327848"/>
              <a:chExt cx="8684202" cy="5037656"/>
            </a:xfrm>
          </p:grpSpPr>
          <p:grpSp>
            <p:nvGrpSpPr>
              <p:cNvPr id="13" name="ísļíḍe"/>
              <p:cNvGrpSpPr/>
              <p:nvPr/>
            </p:nvGrpSpPr>
            <p:grpSpPr>
              <a:xfrm>
                <a:off x="4197340" y="3018775"/>
                <a:ext cx="8062650" cy="1358335"/>
                <a:chOff x="3959841" y="3018775"/>
                <a:chExt cx="8062650" cy="1358335"/>
              </a:xfrm>
            </p:grpSpPr>
            <p:sp>
              <p:nvSpPr>
                <p:cNvPr id="22" name="iŝļïḑê"/>
                <p:cNvSpPr/>
                <p:nvPr/>
              </p:nvSpPr>
              <p:spPr>
                <a:xfrm>
                  <a:off x="3959841" y="3043696"/>
                  <a:ext cx="1024614" cy="1024610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  <a:prstDash val="solid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r>
                    <a:rPr lang="en-US" altLang="zh-CN" sz="36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2</a:t>
                  </a:r>
                  <a:endParaRPr lang="en-US" altLang="zh-CN" sz="3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3" name="îṥḻiḍè"/>
                <p:cNvSpPr/>
                <p:nvPr/>
              </p:nvSpPr>
              <p:spPr bwMode="auto">
                <a:xfrm>
                  <a:off x="5142158" y="3460758"/>
                  <a:ext cx="6880333" cy="9163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>
                    <a:lnSpc>
                      <a:spcPct val="120000"/>
                    </a:lnSpc>
                  </a:pP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参加本学年综合素质测评的大二及以上的家庭经济困难学生 </a:t>
                  </a: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宋体" panose="02010600030101010101" pitchFamily="2" charset="-122"/>
                      <a:ea typeface="宋体" panose="02010600030101010101" pitchFamily="2" charset="-122"/>
                    </a:rPr>
                    <a:t> </a:t>
                  </a:r>
                  <a:endParaRPr lang="zh-CN" alt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" name="îṩ1íḑe"/>
                <p:cNvSpPr txBox="1"/>
                <p:nvPr/>
              </p:nvSpPr>
              <p:spPr bwMode="auto">
                <a:xfrm>
                  <a:off x="5141898" y="3018775"/>
                  <a:ext cx="2715364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sz="2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适用及评选范围</a:t>
                  </a:r>
                  <a:r>
                    <a:rPr lang="zh-CN" altLang="en-US" sz="2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黑体" panose="02010609060101010101" charset="-122"/>
                      <a:ea typeface="黑体" panose="02010609060101010101" charset="-122"/>
                    </a:rPr>
                    <a:t> </a:t>
                  </a:r>
                  <a:endParaRPr lang="zh-CN" alt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14" name="îṥ1ïḑè"/>
              <p:cNvGrpSpPr/>
              <p:nvPr/>
            </p:nvGrpSpPr>
            <p:grpSpPr>
              <a:xfrm>
                <a:off x="3575788" y="1327848"/>
                <a:ext cx="6935725" cy="1358335"/>
                <a:chOff x="3959841" y="3018775"/>
                <a:chExt cx="6935725" cy="1358335"/>
              </a:xfrm>
            </p:grpSpPr>
            <p:sp>
              <p:nvSpPr>
                <p:cNvPr id="19" name="íṣḻíḍè"/>
                <p:cNvSpPr/>
                <p:nvPr/>
              </p:nvSpPr>
              <p:spPr>
                <a:xfrm>
                  <a:off x="3959841" y="3043696"/>
                  <a:ext cx="1024614" cy="1024610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  <a:prstDash val="solid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r>
                    <a:rPr lang="en-US" altLang="zh-CN" sz="36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1</a:t>
                  </a:r>
                  <a:endParaRPr lang="en-US" altLang="zh-CN" sz="3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0" name="íšlîḍè"/>
                <p:cNvSpPr/>
                <p:nvPr/>
              </p:nvSpPr>
              <p:spPr bwMode="auto">
                <a:xfrm>
                  <a:off x="5142158" y="3460758"/>
                  <a:ext cx="5753408" cy="9163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zh-CN" altLang="en-US" sz="2000" i="0" u="none" strike="noStrike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预计</a:t>
                  </a:r>
                  <a:r>
                    <a:rPr lang="en-US" altLang="zh-CN" sz="2000" i="0" u="none" strike="noStrike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10</a:t>
                  </a:r>
                  <a:r>
                    <a:rPr lang="zh-CN" altLang="en-US" sz="2000" i="0" u="none" strike="noStrike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月（以学校具体通知为准）</a:t>
                  </a: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 </a:t>
                  </a:r>
                  <a:endParaRPr lang="zh-CN" alt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1" name="îSḷíḍé"/>
                <p:cNvSpPr txBox="1"/>
                <p:nvPr/>
              </p:nvSpPr>
              <p:spPr bwMode="auto">
                <a:xfrm>
                  <a:off x="5141898" y="3018775"/>
                  <a:ext cx="2715364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sz="2400" b="1" i="0" u="none" strike="noStrike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开展时间</a:t>
                  </a: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黑体" panose="02010609060101010101" charset="-122"/>
                      <a:ea typeface="黑体" panose="02010609060101010101" charset="-122"/>
                    </a:rPr>
                    <a:t> </a:t>
                  </a:r>
                  <a:endParaRPr lang="zh-CN" alt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15" name="iş1îďe"/>
              <p:cNvGrpSpPr/>
              <p:nvPr/>
            </p:nvGrpSpPr>
            <p:grpSpPr>
              <a:xfrm>
                <a:off x="3575788" y="4762129"/>
                <a:ext cx="8248015" cy="1603375"/>
                <a:chOff x="3959841" y="3018775"/>
                <a:chExt cx="8248015" cy="1603375"/>
              </a:xfrm>
            </p:grpSpPr>
            <p:sp>
              <p:nvSpPr>
                <p:cNvPr id="16" name="íşļîḓe"/>
                <p:cNvSpPr/>
                <p:nvPr/>
              </p:nvSpPr>
              <p:spPr>
                <a:xfrm>
                  <a:off x="3959841" y="3043696"/>
                  <a:ext cx="1024614" cy="1024610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  <a:prstDash val="solid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r>
                    <a:rPr lang="en-US" altLang="zh-CN" sz="36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3</a:t>
                  </a:r>
                  <a:endParaRPr lang="en-US" altLang="zh-CN" sz="3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7" name="ïŝľîďe"/>
                <p:cNvSpPr/>
                <p:nvPr/>
              </p:nvSpPr>
              <p:spPr bwMode="auto">
                <a:xfrm>
                  <a:off x="5142211" y="3460735"/>
                  <a:ext cx="7065645" cy="1161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>
                    <a:lnSpc>
                      <a:spcPct val="120000"/>
                    </a:lnSpc>
                    <a:buClrTx/>
                    <a:buSzTx/>
                    <a:buFontTx/>
                  </a:pP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根据河南省学生资助管理中心划拨学校名额确定，每生每年</a:t>
                  </a:r>
                  <a:r>
                    <a:rPr lang="en-US" altLang="zh-CN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6</a:t>
                  </a: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000元，一次性发放</a:t>
                  </a:r>
                  <a:endParaRPr lang="zh-CN" alt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8" name="ïṣ1ïḓê"/>
                <p:cNvSpPr txBox="1"/>
                <p:nvPr/>
              </p:nvSpPr>
              <p:spPr bwMode="auto">
                <a:xfrm>
                  <a:off x="5141898" y="3018775"/>
                  <a:ext cx="2715364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sz="2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名额</a:t>
                  </a:r>
                  <a:r>
                    <a:rPr lang="zh-CN" altLang="en-US" sz="2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及标准</a:t>
                  </a:r>
                  <a:r>
                    <a:rPr lang="zh-CN" altLang="en-US" sz="2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黑体" panose="02010609060101010101" charset="-122"/>
                      <a:ea typeface="黑体" panose="02010609060101010101" charset="-122"/>
                    </a:rPr>
                    <a:t> </a:t>
                  </a:r>
                  <a:endParaRPr lang="zh-CN" alt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</p:grpSp>
        <p:grpSp>
          <p:nvGrpSpPr>
            <p:cNvPr id="9" name="îšliḋe"/>
            <p:cNvGrpSpPr/>
            <p:nvPr/>
          </p:nvGrpSpPr>
          <p:grpSpPr>
            <a:xfrm>
              <a:off x="10210284" y="1831757"/>
              <a:ext cx="301707" cy="2491515"/>
              <a:chOff x="10210284" y="1538820"/>
              <a:chExt cx="301707" cy="2491515"/>
            </a:xfrm>
          </p:grpSpPr>
          <p:sp>
            <p:nvSpPr>
              <p:cNvPr id="10" name="iṩľide"/>
              <p:cNvSpPr/>
              <p:nvPr/>
            </p:nvSpPr>
            <p:spPr bwMode="auto">
              <a:xfrm>
                <a:off x="10210284" y="1538820"/>
                <a:ext cx="301707" cy="300290"/>
              </a:xfrm>
              <a:custGeom>
                <a:avLst/>
                <a:gdLst>
                  <a:gd name="connsiteX0" fmla="*/ 262525 w 338138"/>
                  <a:gd name="connsiteY0" fmla="*/ 84138 h 336551"/>
                  <a:gd name="connsiteX1" fmla="*/ 314260 w 338138"/>
                  <a:gd name="connsiteY1" fmla="*/ 84138 h 336551"/>
                  <a:gd name="connsiteX2" fmla="*/ 338138 w 338138"/>
                  <a:gd name="connsiteY2" fmla="*/ 107802 h 336551"/>
                  <a:gd name="connsiteX3" fmla="*/ 338138 w 338138"/>
                  <a:gd name="connsiteY3" fmla="*/ 191940 h 336551"/>
                  <a:gd name="connsiteX4" fmla="*/ 314260 w 338138"/>
                  <a:gd name="connsiteY4" fmla="*/ 216918 h 336551"/>
                  <a:gd name="connsiteX5" fmla="*/ 314260 w 338138"/>
                  <a:gd name="connsiteY5" fmla="*/ 336551 h 336551"/>
                  <a:gd name="connsiteX6" fmla="*/ 241300 w 338138"/>
                  <a:gd name="connsiteY6" fmla="*/ 336551 h 336551"/>
                  <a:gd name="connsiteX7" fmla="*/ 241300 w 338138"/>
                  <a:gd name="connsiteY7" fmla="*/ 240582 h 336551"/>
                  <a:gd name="connsiteX8" fmla="*/ 265178 w 338138"/>
                  <a:gd name="connsiteY8" fmla="*/ 216918 h 336551"/>
                  <a:gd name="connsiteX9" fmla="*/ 265178 w 338138"/>
                  <a:gd name="connsiteY9" fmla="*/ 95970 h 336551"/>
                  <a:gd name="connsiteX10" fmla="*/ 262525 w 338138"/>
                  <a:gd name="connsiteY10" fmla="*/ 84138 h 336551"/>
                  <a:gd name="connsiteX11" fmla="*/ 120477 w 338138"/>
                  <a:gd name="connsiteY11" fmla="*/ 84138 h 336551"/>
                  <a:gd name="connsiteX12" fmla="*/ 217661 w 338138"/>
                  <a:gd name="connsiteY12" fmla="*/ 84138 h 336551"/>
                  <a:gd name="connsiteX13" fmla="*/ 241300 w 338138"/>
                  <a:gd name="connsiteY13" fmla="*/ 107802 h 336551"/>
                  <a:gd name="connsiteX14" fmla="*/ 241300 w 338138"/>
                  <a:gd name="connsiteY14" fmla="*/ 191940 h 336551"/>
                  <a:gd name="connsiteX15" fmla="*/ 217661 w 338138"/>
                  <a:gd name="connsiteY15" fmla="*/ 216918 h 336551"/>
                  <a:gd name="connsiteX16" fmla="*/ 217661 w 338138"/>
                  <a:gd name="connsiteY16" fmla="*/ 336551 h 336551"/>
                  <a:gd name="connsiteX17" fmla="*/ 120477 w 338138"/>
                  <a:gd name="connsiteY17" fmla="*/ 336551 h 336551"/>
                  <a:gd name="connsiteX18" fmla="*/ 120477 w 338138"/>
                  <a:gd name="connsiteY18" fmla="*/ 216918 h 336551"/>
                  <a:gd name="connsiteX19" fmla="*/ 96837 w 338138"/>
                  <a:gd name="connsiteY19" fmla="*/ 191940 h 336551"/>
                  <a:gd name="connsiteX20" fmla="*/ 96837 w 338138"/>
                  <a:gd name="connsiteY20" fmla="*/ 107802 h 336551"/>
                  <a:gd name="connsiteX21" fmla="*/ 120477 w 338138"/>
                  <a:gd name="connsiteY21" fmla="*/ 84138 h 336551"/>
                  <a:gd name="connsiteX22" fmla="*/ 23878 w 338138"/>
                  <a:gd name="connsiteY22" fmla="*/ 84138 h 336551"/>
                  <a:gd name="connsiteX23" fmla="*/ 75613 w 338138"/>
                  <a:gd name="connsiteY23" fmla="*/ 84138 h 336551"/>
                  <a:gd name="connsiteX24" fmla="*/ 72960 w 338138"/>
                  <a:gd name="connsiteY24" fmla="*/ 95970 h 336551"/>
                  <a:gd name="connsiteX25" fmla="*/ 72960 w 338138"/>
                  <a:gd name="connsiteY25" fmla="*/ 216918 h 336551"/>
                  <a:gd name="connsiteX26" fmla="*/ 96838 w 338138"/>
                  <a:gd name="connsiteY26" fmla="*/ 240582 h 336551"/>
                  <a:gd name="connsiteX27" fmla="*/ 96838 w 338138"/>
                  <a:gd name="connsiteY27" fmla="*/ 336551 h 336551"/>
                  <a:gd name="connsiteX28" fmla="*/ 23878 w 338138"/>
                  <a:gd name="connsiteY28" fmla="*/ 336551 h 336551"/>
                  <a:gd name="connsiteX29" fmla="*/ 23878 w 338138"/>
                  <a:gd name="connsiteY29" fmla="*/ 216918 h 336551"/>
                  <a:gd name="connsiteX30" fmla="*/ 0 w 338138"/>
                  <a:gd name="connsiteY30" fmla="*/ 191940 h 336551"/>
                  <a:gd name="connsiteX31" fmla="*/ 0 w 338138"/>
                  <a:gd name="connsiteY31" fmla="*/ 107802 h 336551"/>
                  <a:gd name="connsiteX32" fmla="*/ 23878 w 338138"/>
                  <a:gd name="connsiteY32" fmla="*/ 84138 h 336551"/>
                  <a:gd name="connsiteX33" fmla="*/ 265257 w 338138"/>
                  <a:gd name="connsiteY33" fmla="*/ 0 h 336551"/>
                  <a:gd name="connsiteX34" fmla="*/ 301625 w 338138"/>
                  <a:gd name="connsiteY34" fmla="*/ 35069 h 336551"/>
                  <a:gd name="connsiteX35" fmla="*/ 265257 w 338138"/>
                  <a:gd name="connsiteY35" fmla="*/ 71438 h 336551"/>
                  <a:gd name="connsiteX36" fmla="*/ 248371 w 338138"/>
                  <a:gd name="connsiteY36" fmla="*/ 66242 h 336551"/>
                  <a:gd name="connsiteX37" fmla="*/ 245774 w 338138"/>
                  <a:gd name="connsiteY37" fmla="*/ 64944 h 336551"/>
                  <a:gd name="connsiteX38" fmla="*/ 230187 w 338138"/>
                  <a:gd name="connsiteY38" fmla="*/ 35069 h 336551"/>
                  <a:gd name="connsiteX39" fmla="*/ 265257 w 338138"/>
                  <a:gd name="connsiteY39" fmla="*/ 0 h 336551"/>
                  <a:gd name="connsiteX40" fmla="*/ 169069 w 338138"/>
                  <a:gd name="connsiteY40" fmla="*/ 0 h 336551"/>
                  <a:gd name="connsiteX41" fmla="*/ 204788 w 338138"/>
                  <a:gd name="connsiteY41" fmla="*/ 35719 h 336551"/>
                  <a:gd name="connsiteX42" fmla="*/ 169069 w 338138"/>
                  <a:gd name="connsiteY42" fmla="*/ 71438 h 336551"/>
                  <a:gd name="connsiteX43" fmla="*/ 133350 w 338138"/>
                  <a:gd name="connsiteY43" fmla="*/ 35719 h 336551"/>
                  <a:gd name="connsiteX44" fmla="*/ 169069 w 338138"/>
                  <a:gd name="connsiteY44" fmla="*/ 0 h 336551"/>
                  <a:gd name="connsiteX45" fmla="*/ 72880 w 338138"/>
                  <a:gd name="connsiteY45" fmla="*/ 0 h 336551"/>
                  <a:gd name="connsiteX46" fmla="*/ 107950 w 338138"/>
                  <a:gd name="connsiteY46" fmla="*/ 35069 h 336551"/>
                  <a:gd name="connsiteX47" fmla="*/ 92363 w 338138"/>
                  <a:gd name="connsiteY47" fmla="*/ 64944 h 336551"/>
                  <a:gd name="connsiteX48" fmla="*/ 89766 w 338138"/>
                  <a:gd name="connsiteY48" fmla="*/ 66242 h 336551"/>
                  <a:gd name="connsiteX49" fmla="*/ 72880 w 338138"/>
                  <a:gd name="connsiteY49" fmla="*/ 71438 h 336551"/>
                  <a:gd name="connsiteX50" fmla="*/ 36512 w 338138"/>
                  <a:gd name="connsiteY50" fmla="*/ 35069 h 336551"/>
                  <a:gd name="connsiteX51" fmla="*/ 72880 w 338138"/>
                  <a:gd name="connsiteY51" fmla="*/ 0 h 33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336551">
                    <a:moveTo>
                      <a:pt x="262525" y="84138"/>
                    </a:moveTo>
                    <a:cubicBezTo>
                      <a:pt x="262525" y="84138"/>
                      <a:pt x="262525" y="84138"/>
                      <a:pt x="314260" y="84138"/>
                    </a:cubicBezTo>
                    <a:cubicBezTo>
                      <a:pt x="338138" y="84138"/>
                      <a:pt x="338138" y="107802"/>
                      <a:pt x="338138" y="107802"/>
                    </a:cubicBezTo>
                    <a:cubicBezTo>
                      <a:pt x="338138" y="107802"/>
                      <a:pt x="338138" y="107802"/>
                      <a:pt x="338138" y="191940"/>
                    </a:cubicBezTo>
                    <a:cubicBezTo>
                      <a:pt x="338138" y="216918"/>
                      <a:pt x="314260" y="216918"/>
                      <a:pt x="314260" y="216918"/>
                    </a:cubicBezTo>
                    <a:cubicBezTo>
                      <a:pt x="314260" y="216918"/>
                      <a:pt x="314260" y="216918"/>
                      <a:pt x="314260" y="336551"/>
                    </a:cubicBezTo>
                    <a:cubicBezTo>
                      <a:pt x="314260" y="336551"/>
                      <a:pt x="314260" y="336551"/>
                      <a:pt x="241300" y="336551"/>
                    </a:cubicBezTo>
                    <a:cubicBezTo>
                      <a:pt x="241300" y="336551"/>
                      <a:pt x="241300" y="336551"/>
                      <a:pt x="241300" y="240582"/>
                    </a:cubicBezTo>
                    <a:cubicBezTo>
                      <a:pt x="241300" y="240582"/>
                      <a:pt x="265178" y="240582"/>
                      <a:pt x="265178" y="216918"/>
                    </a:cubicBezTo>
                    <a:cubicBezTo>
                      <a:pt x="265178" y="216918"/>
                      <a:pt x="265178" y="216918"/>
                      <a:pt x="265178" y="95970"/>
                    </a:cubicBezTo>
                    <a:cubicBezTo>
                      <a:pt x="265178" y="95970"/>
                      <a:pt x="265178" y="90711"/>
                      <a:pt x="262525" y="84138"/>
                    </a:cubicBezTo>
                    <a:close/>
                    <a:moveTo>
                      <a:pt x="120477" y="84138"/>
                    </a:moveTo>
                    <a:cubicBezTo>
                      <a:pt x="120477" y="84138"/>
                      <a:pt x="120477" y="84138"/>
                      <a:pt x="217661" y="84138"/>
                    </a:cubicBezTo>
                    <a:cubicBezTo>
                      <a:pt x="241300" y="84138"/>
                      <a:pt x="241300" y="107802"/>
                      <a:pt x="241300" y="107802"/>
                    </a:cubicBezTo>
                    <a:lnTo>
                      <a:pt x="241300" y="191940"/>
                    </a:lnTo>
                    <a:cubicBezTo>
                      <a:pt x="241300" y="216918"/>
                      <a:pt x="217661" y="216918"/>
                      <a:pt x="217661" y="216918"/>
                    </a:cubicBezTo>
                    <a:cubicBezTo>
                      <a:pt x="217661" y="216918"/>
                      <a:pt x="217661" y="216918"/>
                      <a:pt x="217661" y="336551"/>
                    </a:cubicBezTo>
                    <a:cubicBezTo>
                      <a:pt x="217661" y="336551"/>
                      <a:pt x="217661" y="336551"/>
                      <a:pt x="120477" y="336551"/>
                    </a:cubicBezTo>
                    <a:cubicBezTo>
                      <a:pt x="120477" y="336551"/>
                      <a:pt x="120477" y="336551"/>
                      <a:pt x="120477" y="216918"/>
                    </a:cubicBezTo>
                    <a:cubicBezTo>
                      <a:pt x="120477" y="216918"/>
                      <a:pt x="96837" y="216918"/>
                      <a:pt x="96837" y="191940"/>
                    </a:cubicBezTo>
                    <a:cubicBezTo>
                      <a:pt x="96837" y="191940"/>
                      <a:pt x="96837" y="191940"/>
                      <a:pt x="96837" y="107802"/>
                    </a:cubicBezTo>
                    <a:cubicBezTo>
                      <a:pt x="96837" y="84138"/>
                      <a:pt x="120477" y="84138"/>
                      <a:pt x="120477" y="84138"/>
                    </a:cubicBezTo>
                    <a:close/>
                    <a:moveTo>
                      <a:pt x="23878" y="84138"/>
                    </a:moveTo>
                    <a:cubicBezTo>
                      <a:pt x="23878" y="84138"/>
                      <a:pt x="23878" y="84138"/>
                      <a:pt x="75613" y="84138"/>
                    </a:cubicBezTo>
                    <a:cubicBezTo>
                      <a:pt x="72960" y="90711"/>
                      <a:pt x="72960" y="95970"/>
                      <a:pt x="72960" y="95970"/>
                    </a:cubicBezTo>
                    <a:cubicBezTo>
                      <a:pt x="72960" y="95970"/>
                      <a:pt x="72960" y="95970"/>
                      <a:pt x="72960" y="216918"/>
                    </a:cubicBezTo>
                    <a:cubicBezTo>
                      <a:pt x="72960" y="240582"/>
                      <a:pt x="96838" y="240582"/>
                      <a:pt x="96838" y="240582"/>
                    </a:cubicBezTo>
                    <a:cubicBezTo>
                      <a:pt x="96838" y="240582"/>
                      <a:pt x="96838" y="240582"/>
                      <a:pt x="96838" y="336551"/>
                    </a:cubicBezTo>
                    <a:cubicBezTo>
                      <a:pt x="96838" y="336551"/>
                      <a:pt x="96838" y="336551"/>
                      <a:pt x="23878" y="336551"/>
                    </a:cubicBezTo>
                    <a:cubicBezTo>
                      <a:pt x="23878" y="336551"/>
                      <a:pt x="23878" y="336551"/>
                      <a:pt x="23878" y="216918"/>
                    </a:cubicBezTo>
                    <a:cubicBezTo>
                      <a:pt x="23878" y="216918"/>
                      <a:pt x="0" y="216918"/>
                      <a:pt x="0" y="191940"/>
                    </a:cubicBezTo>
                    <a:cubicBezTo>
                      <a:pt x="0" y="191940"/>
                      <a:pt x="0" y="191940"/>
                      <a:pt x="0" y="107802"/>
                    </a:cubicBezTo>
                    <a:cubicBezTo>
                      <a:pt x="0" y="84138"/>
                      <a:pt x="23878" y="84138"/>
                      <a:pt x="23878" y="84138"/>
                    </a:cubicBezTo>
                    <a:close/>
                    <a:moveTo>
                      <a:pt x="265257" y="0"/>
                    </a:moveTo>
                    <a:cubicBezTo>
                      <a:pt x="284740" y="0"/>
                      <a:pt x="301625" y="15586"/>
                      <a:pt x="301625" y="35069"/>
                    </a:cubicBezTo>
                    <a:cubicBezTo>
                      <a:pt x="301625" y="55851"/>
                      <a:pt x="284740" y="71438"/>
                      <a:pt x="265257" y="71438"/>
                    </a:cubicBezTo>
                    <a:cubicBezTo>
                      <a:pt x="258762" y="71438"/>
                      <a:pt x="253567" y="70139"/>
                      <a:pt x="248371" y="66242"/>
                    </a:cubicBezTo>
                    <a:cubicBezTo>
                      <a:pt x="248371" y="66242"/>
                      <a:pt x="247072" y="66242"/>
                      <a:pt x="245774" y="64944"/>
                    </a:cubicBezTo>
                    <a:cubicBezTo>
                      <a:pt x="236681" y="59748"/>
                      <a:pt x="230187" y="48058"/>
                      <a:pt x="230187" y="35069"/>
                    </a:cubicBezTo>
                    <a:cubicBezTo>
                      <a:pt x="230187" y="15586"/>
                      <a:pt x="245774" y="0"/>
                      <a:pt x="265257" y="0"/>
                    </a:cubicBezTo>
                    <a:close/>
                    <a:moveTo>
                      <a:pt x="169069" y="0"/>
                    </a:moveTo>
                    <a:cubicBezTo>
                      <a:pt x="188796" y="0"/>
                      <a:pt x="204788" y="15992"/>
                      <a:pt x="204788" y="35719"/>
                    </a:cubicBezTo>
                    <a:cubicBezTo>
                      <a:pt x="204788" y="55446"/>
                      <a:pt x="188796" y="71438"/>
                      <a:pt x="169069" y="71438"/>
                    </a:cubicBezTo>
                    <a:cubicBezTo>
                      <a:pt x="149342" y="71438"/>
                      <a:pt x="133350" y="55446"/>
                      <a:pt x="133350" y="35719"/>
                    </a:cubicBezTo>
                    <a:cubicBezTo>
                      <a:pt x="133350" y="15992"/>
                      <a:pt x="149342" y="0"/>
                      <a:pt x="169069" y="0"/>
                    </a:cubicBezTo>
                    <a:close/>
                    <a:moveTo>
                      <a:pt x="72880" y="0"/>
                    </a:moveTo>
                    <a:cubicBezTo>
                      <a:pt x="92363" y="0"/>
                      <a:pt x="107950" y="15586"/>
                      <a:pt x="107950" y="35069"/>
                    </a:cubicBezTo>
                    <a:cubicBezTo>
                      <a:pt x="107950" y="48058"/>
                      <a:pt x="101456" y="59748"/>
                      <a:pt x="92363" y="64944"/>
                    </a:cubicBezTo>
                    <a:cubicBezTo>
                      <a:pt x="91065" y="66242"/>
                      <a:pt x="89766" y="66242"/>
                      <a:pt x="89766" y="66242"/>
                    </a:cubicBezTo>
                    <a:cubicBezTo>
                      <a:pt x="84570" y="70139"/>
                      <a:pt x="79375" y="71438"/>
                      <a:pt x="72880" y="71438"/>
                    </a:cubicBezTo>
                    <a:cubicBezTo>
                      <a:pt x="53397" y="71438"/>
                      <a:pt x="36512" y="55851"/>
                      <a:pt x="36512" y="35069"/>
                    </a:cubicBezTo>
                    <a:cubicBezTo>
                      <a:pt x="36512" y="15586"/>
                      <a:pt x="53397" y="0"/>
                      <a:pt x="728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" name="îṩlíḓè"/>
              <p:cNvSpPr/>
              <p:nvPr/>
            </p:nvSpPr>
            <p:spPr bwMode="auto">
              <a:xfrm>
                <a:off x="10210284" y="3730045"/>
                <a:ext cx="301707" cy="300290"/>
              </a:xfrm>
              <a:custGeom>
                <a:avLst/>
                <a:gdLst>
                  <a:gd name="connsiteX0" fmla="*/ 262525 w 338138"/>
                  <a:gd name="connsiteY0" fmla="*/ 84138 h 336551"/>
                  <a:gd name="connsiteX1" fmla="*/ 314260 w 338138"/>
                  <a:gd name="connsiteY1" fmla="*/ 84138 h 336551"/>
                  <a:gd name="connsiteX2" fmla="*/ 338138 w 338138"/>
                  <a:gd name="connsiteY2" fmla="*/ 107802 h 336551"/>
                  <a:gd name="connsiteX3" fmla="*/ 338138 w 338138"/>
                  <a:gd name="connsiteY3" fmla="*/ 191940 h 336551"/>
                  <a:gd name="connsiteX4" fmla="*/ 314260 w 338138"/>
                  <a:gd name="connsiteY4" fmla="*/ 216918 h 336551"/>
                  <a:gd name="connsiteX5" fmla="*/ 314260 w 338138"/>
                  <a:gd name="connsiteY5" fmla="*/ 336551 h 336551"/>
                  <a:gd name="connsiteX6" fmla="*/ 241300 w 338138"/>
                  <a:gd name="connsiteY6" fmla="*/ 336551 h 336551"/>
                  <a:gd name="connsiteX7" fmla="*/ 241300 w 338138"/>
                  <a:gd name="connsiteY7" fmla="*/ 240582 h 336551"/>
                  <a:gd name="connsiteX8" fmla="*/ 265178 w 338138"/>
                  <a:gd name="connsiteY8" fmla="*/ 216918 h 336551"/>
                  <a:gd name="connsiteX9" fmla="*/ 265178 w 338138"/>
                  <a:gd name="connsiteY9" fmla="*/ 95970 h 336551"/>
                  <a:gd name="connsiteX10" fmla="*/ 262525 w 338138"/>
                  <a:gd name="connsiteY10" fmla="*/ 84138 h 336551"/>
                  <a:gd name="connsiteX11" fmla="*/ 120477 w 338138"/>
                  <a:gd name="connsiteY11" fmla="*/ 84138 h 336551"/>
                  <a:gd name="connsiteX12" fmla="*/ 217661 w 338138"/>
                  <a:gd name="connsiteY12" fmla="*/ 84138 h 336551"/>
                  <a:gd name="connsiteX13" fmla="*/ 241300 w 338138"/>
                  <a:gd name="connsiteY13" fmla="*/ 107802 h 336551"/>
                  <a:gd name="connsiteX14" fmla="*/ 241300 w 338138"/>
                  <a:gd name="connsiteY14" fmla="*/ 191940 h 336551"/>
                  <a:gd name="connsiteX15" fmla="*/ 217661 w 338138"/>
                  <a:gd name="connsiteY15" fmla="*/ 216918 h 336551"/>
                  <a:gd name="connsiteX16" fmla="*/ 217661 w 338138"/>
                  <a:gd name="connsiteY16" fmla="*/ 336551 h 336551"/>
                  <a:gd name="connsiteX17" fmla="*/ 120477 w 338138"/>
                  <a:gd name="connsiteY17" fmla="*/ 336551 h 336551"/>
                  <a:gd name="connsiteX18" fmla="*/ 120477 w 338138"/>
                  <a:gd name="connsiteY18" fmla="*/ 216918 h 336551"/>
                  <a:gd name="connsiteX19" fmla="*/ 96837 w 338138"/>
                  <a:gd name="connsiteY19" fmla="*/ 191940 h 336551"/>
                  <a:gd name="connsiteX20" fmla="*/ 96837 w 338138"/>
                  <a:gd name="connsiteY20" fmla="*/ 107802 h 336551"/>
                  <a:gd name="connsiteX21" fmla="*/ 120477 w 338138"/>
                  <a:gd name="connsiteY21" fmla="*/ 84138 h 336551"/>
                  <a:gd name="connsiteX22" fmla="*/ 23878 w 338138"/>
                  <a:gd name="connsiteY22" fmla="*/ 84138 h 336551"/>
                  <a:gd name="connsiteX23" fmla="*/ 75613 w 338138"/>
                  <a:gd name="connsiteY23" fmla="*/ 84138 h 336551"/>
                  <a:gd name="connsiteX24" fmla="*/ 72960 w 338138"/>
                  <a:gd name="connsiteY24" fmla="*/ 95970 h 336551"/>
                  <a:gd name="connsiteX25" fmla="*/ 72960 w 338138"/>
                  <a:gd name="connsiteY25" fmla="*/ 216918 h 336551"/>
                  <a:gd name="connsiteX26" fmla="*/ 96838 w 338138"/>
                  <a:gd name="connsiteY26" fmla="*/ 240582 h 336551"/>
                  <a:gd name="connsiteX27" fmla="*/ 96838 w 338138"/>
                  <a:gd name="connsiteY27" fmla="*/ 336551 h 336551"/>
                  <a:gd name="connsiteX28" fmla="*/ 23878 w 338138"/>
                  <a:gd name="connsiteY28" fmla="*/ 336551 h 336551"/>
                  <a:gd name="connsiteX29" fmla="*/ 23878 w 338138"/>
                  <a:gd name="connsiteY29" fmla="*/ 216918 h 336551"/>
                  <a:gd name="connsiteX30" fmla="*/ 0 w 338138"/>
                  <a:gd name="connsiteY30" fmla="*/ 191940 h 336551"/>
                  <a:gd name="connsiteX31" fmla="*/ 0 w 338138"/>
                  <a:gd name="connsiteY31" fmla="*/ 107802 h 336551"/>
                  <a:gd name="connsiteX32" fmla="*/ 23878 w 338138"/>
                  <a:gd name="connsiteY32" fmla="*/ 84138 h 336551"/>
                  <a:gd name="connsiteX33" fmla="*/ 265257 w 338138"/>
                  <a:gd name="connsiteY33" fmla="*/ 0 h 336551"/>
                  <a:gd name="connsiteX34" fmla="*/ 301625 w 338138"/>
                  <a:gd name="connsiteY34" fmla="*/ 35069 h 336551"/>
                  <a:gd name="connsiteX35" fmla="*/ 265257 w 338138"/>
                  <a:gd name="connsiteY35" fmla="*/ 71438 h 336551"/>
                  <a:gd name="connsiteX36" fmla="*/ 248371 w 338138"/>
                  <a:gd name="connsiteY36" fmla="*/ 66242 h 336551"/>
                  <a:gd name="connsiteX37" fmla="*/ 245774 w 338138"/>
                  <a:gd name="connsiteY37" fmla="*/ 64944 h 336551"/>
                  <a:gd name="connsiteX38" fmla="*/ 230187 w 338138"/>
                  <a:gd name="connsiteY38" fmla="*/ 35069 h 336551"/>
                  <a:gd name="connsiteX39" fmla="*/ 265257 w 338138"/>
                  <a:gd name="connsiteY39" fmla="*/ 0 h 336551"/>
                  <a:gd name="connsiteX40" fmla="*/ 169069 w 338138"/>
                  <a:gd name="connsiteY40" fmla="*/ 0 h 336551"/>
                  <a:gd name="connsiteX41" fmla="*/ 204788 w 338138"/>
                  <a:gd name="connsiteY41" fmla="*/ 35719 h 336551"/>
                  <a:gd name="connsiteX42" fmla="*/ 169069 w 338138"/>
                  <a:gd name="connsiteY42" fmla="*/ 71438 h 336551"/>
                  <a:gd name="connsiteX43" fmla="*/ 133350 w 338138"/>
                  <a:gd name="connsiteY43" fmla="*/ 35719 h 336551"/>
                  <a:gd name="connsiteX44" fmla="*/ 169069 w 338138"/>
                  <a:gd name="connsiteY44" fmla="*/ 0 h 336551"/>
                  <a:gd name="connsiteX45" fmla="*/ 72880 w 338138"/>
                  <a:gd name="connsiteY45" fmla="*/ 0 h 336551"/>
                  <a:gd name="connsiteX46" fmla="*/ 107950 w 338138"/>
                  <a:gd name="connsiteY46" fmla="*/ 35069 h 336551"/>
                  <a:gd name="connsiteX47" fmla="*/ 92363 w 338138"/>
                  <a:gd name="connsiteY47" fmla="*/ 64944 h 336551"/>
                  <a:gd name="connsiteX48" fmla="*/ 89766 w 338138"/>
                  <a:gd name="connsiteY48" fmla="*/ 66242 h 336551"/>
                  <a:gd name="connsiteX49" fmla="*/ 72880 w 338138"/>
                  <a:gd name="connsiteY49" fmla="*/ 71438 h 336551"/>
                  <a:gd name="connsiteX50" fmla="*/ 36512 w 338138"/>
                  <a:gd name="connsiteY50" fmla="*/ 35069 h 336551"/>
                  <a:gd name="connsiteX51" fmla="*/ 72880 w 338138"/>
                  <a:gd name="connsiteY51" fmla="*/ 0 h 33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336551">
                    <a:moveTo>
                      <a:pt x="262525" y="84138"/>
                    </a:moveTo>
                    <a:cubicBezTo>
                      <a:pt x="262525" y="84138"/>
                      <a:pt x="262525" y="84138"/>
                      <a:pt x="314260" y="84138"/>
                    </a:cubicBezTo>
                    <a:cubicBezTo>
                      <a:pt x="338138" y="84138"/>
                      <a:pt x="338138" y="107802"/>
                      <a:pt x="338138" y="107802"/>
                    </a:cubicBezTo>
                    <a:cubicBezTo>
                      <a:pt x="338138" y="107802"/>
                      <a:pt x="338138" y="107802"/>
                      <a:pt x="338138" y="191940"/>
                    </a:cubicBezTo>
                    <a:cubicBezTo>
                      <a:pt x="338138" y="216918"/>
                      <a:pt x="314260" y="216918"/>
                      <a:pt x="314260" y="216918"/>
                    </a:cubicBezTo>
                    <a:cubicBezTo>
                      <a:pt x="314260" y="216918"/>
                      <a:pt x="314260" y="216918"/>
                      <a:pt x="314260" y="336551"/>
                    </a:cubicBezTo>
                    <a:cubicBezTo>
                      <a:pt x="314260" y="336551"/>
                      <a:pt x="314260" y="336551"/>
                      <a:pt x="241300" y="336551"/>
                    </a:cubicBezTo>
                    <a:cubicBezTo>
                      <a:pt x="241300" y="336551"/>
                      <a:pt x="241300" y="336551"/>
                      <a:pt x="241300" y="240582"/>
                    </a:cubicBezTo>
                    <a:cubicBezTo>
                      <a:pt x="241300" y="240582"/>
                      <a:pt x="265178" y="240582"/>
                      <a:pt x="265178" y="216918"/>
                    </a:cubicBezTo>
                    <a:cubicBezTo>
                      <a:pt x="265178" y="216918"/>
                      <a:pt x="265178" y="216918"/>
                      <a:pt x="265178" y="95970"/>
                    </a:cubicBezTo>
                    <a:cubicBezTo>
                      <a:pt x="265178" y="95970"/>
                      <a:pt x="265178" y="90711"/>
                      <a:pt x="262525" y="84138"/>
                    </a:cubicBezTo>
                    <a:close/>
                    <a:moveTo>
                      <a:pt x="120477" y="84138"/>
                    </a:moveTo>
                    <a:cubicBezTo>
                      <a:pt x="120477" y="84138"/>
                      <a:pt x="120477" y="84138"/>
                      <a:pt x="217661" y="84138"/>
                    </a:cubicBezTo>
                    <a:cubicBezTo>
                      <a:pt x="241300" y="84138"/>
                      <a:pt x="241300" y="107802"/>
                      <a:pt x="241300" y="107802"/>
                    </a:cubicBezTo>
                    <a:lnTo>
                      <a:pt x="241300" y="191940"/>
                    </a:lnTo>
                    <a:cubicBezTo>
                      <a:pt x="241300" y="216918"/>
                      <a:pt x="217661" y="216918"/>
                      <a:pt x="217661" y="216918"/>
                    </a:cubicBezTo>
                    <a:cubicBezTo>
                      <a:pt x="217661" y="216918"/>
                      <a:pt x="217661" y="216918"/>
                      <a:pt x="217661" y="336551"/>
                    </a:cubicBezTo>
                    <a:cubicBezTo>
                      <a:pt x="217661" y="336551"/>
                      <a:pt x="217661" y="336551"/>
                      <a:pt x="120477" y="336551"/>
                    </a:cubicBezTo>
                    <a:cubicBezTo>
                      <a:pt x="120477" y="336551"/>
                      <a:pt x="120477" y="336551"/>
                      <a:pt x="120477" y="216918"/>
                    </a:cubicBezTo>
                    <a:cubicBezTo>
                      <a:pt x="120477" y="216918"/>
                      <a:pt x="96837" y="216918"/>
                      <a:pt x="96837" y="191940"/>
                    </a:cubicBezTo>
                    <a:cubicBezTo>
                      <a:pt x="96837" y="191940"/>
                      <a:pt x="96837" y="191940"/>
                      <a:pt x="96837" y="107802"/>
                    </a:cubicBezTo>
                    <a:cubicBezTo>
                      <a:pt x="96837" y="84138"/>
                      <a:pt x="120477" y="84138"/>
                      <a:pt x="120477" y="84138"/>
                    </a:cubicBezTo>
                    <a:close/>
                    <a:moveTo>
                      <a:pt x="23878" y="84138"/>
                    </a:moveTo>
                    <a:cubicBezTo>
                      <a:pt x="23878" y="84138"/>
                      <a:pt x="23878" y="84138"/>
                      <a:pt x="75613" y="84138"/>
                    </a:cubicBezTo>
                    <a:cubicBezTo>
                      <a:pt x="72960" y="90711"/>
                      <a:pt x="72960" y="95970"/>
                      <a:pt x="72960" y="95970"/>
                    </a:cubicBezTo>
                    <a:cubicBezTo>
                      <a:pt x="72960" y="95970"/>
                      <a:pt x="72960" y="95970"/>
                      <a:pt x="72960" y="216918"/>
                    </a:cubicBezTo>
                    <a:cubicBezTo>
                      <a:pt x="72960" y="240582"/>
                      <a:pt x="96838" y="240582"/>
                      <a:pt x="96838" y="240582"/>
                    </a:cubicBezTo>
                    <a:cubicBezTo>
                      <a:pt x="96838" y="240582"/>
                      <a:pt x="96838" y="240582"/>
                      <a:pt x="96838" y="336551"/>
                    </a:cubicBezTo>
                    <a:cubicBezTo>
                      <a:pt x="96838" y="336551"/>
                      <a:pt x="96838" y="336551"/>
                      <a:pt x="23878" y="336551"/>
                    </a:cubicBezTo>
                    <a:cubicBezTo>
                      <a:pt x="23878" y="336551"/>
                      <a:pt x="23878" y="336551"/>
                      <a:pt x="23878" y="216918"/>
                    </a:cubicBezTo>
                    <a:cubicBezTo>
                      <a:pt x="23878" y="216918"/>
                      <a:pt x="0" y="216918"/>
                      <a:pt x="0" y="191940"/>
                    </a:cubicBezTo>
                    <a:cubicBezTo>
                      <a:pt x="0" y="191940"/>
                      <a:pt x="0" y="191940"/>
                      <a:pt x="0" y="107802"/>
                    </a:cubicBezTo>
                    <a:cubicBezTo>
                      <a:pt x="0" y="84138"/>
                      <a:pt x="23878" y="84138"/>
                      <a:pt x="23878" y="84138"/>
                    </a:cubicBezTo>
                    <a:close/>
                    <a:moveTo>
                      <a:pt x="265257" y="0"/>
                    </a:moveTo>
                    <a:cubicBezTo>
                      <a:pt x="284740" y="0"/>
                      <a:pt x="301625" y="15586"/>
                      <a:pt x="301625" y="35069"/>
                    </a:cubicBezTo>
                    <a:cubicBezTo>
                      <a:pt x="301625" y="55851"/>
                      <a:pt x="284740" y="71438"/>
                      <a:pt x="265257" y="71438"/>
                    </a:cubicBezTo>
                    <a:cubicBezTo>
                      <a:pt x="258762" y="71438"/>
                      <a:pt x="253567" y="70139"/>
                      <a:pt x="248371" y="66242"/>
                    </a:cubicBezTo>
                    <a:cubicBezTo>
                      <a:pt x="248371" y="66242"/>
                      <a:pt x="247072" y="66242"/>
                      <a:pt x="245774" y="64944"/>
                    </a:cubicBezTo>
                    <a:cubicBezTo>
                      <a:pt x="236681" y="59748"/>
                      <a:pt x="230187" y="48058"/>
                      <a:pt x="230187" y="35069"/>
                    </a:cubicBezTo>
                    <a:cubicBezTo>
                      <a:pt x="230187" y="15586"/>
                      <a:pt x="245774" y="0"/>
                      <a:pt x="265257" y="0"/>
                    </a:cubicBezTo>
                    <a:close/>
                    <a:moveTo>
                      <a:pt x="169069" y="0"/>
                    </a:moveTo>
                    <a:cubicBezTo>
                      <a:pt x="188796" y="0"/>
                      <a:pt x="204788" y="15992"/>
                      <a:pt x="204788" y="35719"/>
                    </a:cubicBezTo>
                    <a:cubicBezTo>
                      <a:pt x="204788" y="55446"/>
                      <a:pt x="188796" y="71438"/>
                      <a:pt x="169069" y="71438"/>
                    </a:cubicBezTo>
                    <a:cubicBezTo>
                      <a:pt x="149342" y="71438"/>
                      <a:pt x="133350" y="55446"/>
                      <a:pt x="133350" y="35719"/>
                    </a:cubicBezTo>
                    <a:cubicBezTo>
                      <a:pt x="133350" y="15992"/>
                      <a:pt x="149342" y="0"/>
                      <a:pt x="169069" y="0"/>
                    </a:cubicBezTo>
                    <a:close/>
                    <a:moveTo>
                      <a:pt x="72880" y="0"/>
                    </a:moveTo>
                    <a:cubicBezTo>
                      <a:pt x="92363" y="0"/>
                      <a:pt x="107950" y="15586"/>
                      <a:pt x="107950" y="35069"/>
                    </a:cubicBezTo>
                    <a:cubicBezTo>
                      <a:pt x="107950" y="48058"/>
                      <a:pt x="101456" y="59748"/>
                      <a:pt x="92363" y="64944"/>
                    </a:cubicBezTo>
                    <a:cubicBezTo>
                      <a:pt x="91065" y="66242"/>
                      <a:pt x="89766" y="66242"/>
                      <a:pt x="89766" y="66242"/>
                    </a:cubicBezTo>
                    <a:cubicBezTo>
                      <a:pt x="84570" y="70139"/>
                      <a:pt x="79375" y="71438"/>
                      <a:pt x="72880" y="71438"/>
                    </a:cubicBezTo>
                    <a:cubicBezTo>
                      <a:pt x="53397" y="71438"/>
                      <a:pt x="36512" y="55851"/>
                      <a:pt x="36512" y="35069"/>
                    </a:cubicBezTo>
                    <a:cubicBezTo>
                      <a:pt x="36512" y="15586"/>
                      <a:pt x="53397" y="0"/>
                      <a:pt x="728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493395" y="726440"/>
            <a:ext cx="3738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二）国家励志奖学金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>
            <a:noAutofit/>
          </a:bodyPr>
          <a:lstStyle/>
          <a:p>
            <a:r>
              <a:rPr lang="zh-CN" altLang="en-US" sz="2800" dirty="0"/>
              <a:t>二、国家三金</a:t>
            </a:r>
            <a:endParaRPr lang="zh-CN" altLang="en-US" sz="2800" dirty="0"/>
          </a:p>
        </p:txBody>
      </p:sp>
      <p:grpSp>
        <p:nvGrpSpPr>
          <p:cNvPr id="5" name="ïṡľiďé"/>
          <p:cNvGrpSpPr/>
          <p:nvPr/>
        </p:nvGrpSpPr>
        <p:grpSpPr>
          <a:xfrm>
            <a:off x="912885" y="1556550"/>
            <a:ext cx="9373611" cy="2491515"/>
            <a:chOff x="1138380" y="1831757"/>
            <a:chExt cx="9373611" cy="2491515"/>
          </a:xfrm>
        </p:grpSpPr>
        <p:grpSp>
          <p:nvGrpSpPr>
            <p:cNvPr id="6" name="iŝľí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138380" y="2945607"/>
              <a:ext cx="2147881" cy="1006858"/>
              <a:chOff x="4916488" y="2881313"/>
              <a:chExt cx="2770187" cy="1298575"/>
            </a:xfrm>
          </p:grpSpPr>
          <p:sp>
            <p:nvSpPr>
              <p:cNvPr id="25" name="iš1îdé"/>
              <p:cNvSpPr/>
              <p:nvPr/>
            </p:nvSpPr>
            <p:spPr bwMode="auto">
              <a:xfrm>
                <a:off x="7112000" y="3416300"/>
                <a:ext cx="0" cy="158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7A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îşľiḑè"/>
              <p:cNvSpPr/>
              <p:nvPr/>
            </p:nvSpPr>
            <p:spPr bwMode="auto">
              <a:xfrm>
                <a:off x="7673975" y="3740150"/>
                <a:ext cx="12700" cy="3175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0 h 2"/>
                  <a:gd name="T6" fmla="*/ 11 w 1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">
                    <a:moveTo>
                      <a:pt x="11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4" y="2"/>
                      <a:pt x="8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ïṩľïḍê"/>
              <p:cNvSpPr/>
              <p:nvPr/>
            </p:nvSpPr>
            <p:spPr bwMode="auto">
              <a:xfrm>
                <a:off x="7664450" y="3598863"/>
                <a:ext cx="6350" cy="4763"/>
              </a:xfrm>
              <a:custGeom>
                <a:avLst/>
                <a:gdLst>
                  <a:gd name="T0" fmla="*/ 6 w 6"/>
                  <a:gd name="T1" fmla="*/ 0 h 4"/>
                  <a:gd name="T2" fmla="*/ 0 w 6"/>
                  <a:gd name="T3" fmla="*/ 4 h 4"/>
                  <a:gd name="T4" fmla="*/ 0 w 6"/>
                  <a:gd name="T5" fmla="*/ 4 h 4"/>
                  <a:gd name="T6" fmla="*/ 6 w 6"/>
                  <a:gd name="T7" fmla="*/ 0 h 4"/>
                  <a:gd name="T8" fmla="*/ 6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3"/>
                      <a:pt x="4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2E3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ïṣḷïdè"/>
              <p:cNvSpPr/>
              <p:nvPr/>
            </p:nvSpPr>
            <p:spPr bwMode="auto">
              <a:xfrm>
                <a:off x="6630988" y="4132263"/>
                <a:ext cx="1588" cy="47625"/>
              </a:xfrm>
              <a:custGeom>
                <a:avLst/>
                <a:gdLst>
                  <a:gd name="T0" fmla="*/ 2 w 2"/>
                  <a:gd name="T1" fmla="*/ 0 h 39"/>
                  <a:gd name="T2" fmla="*/ 2 w 2"/>
                  <a:gd name="T3" fmla="*/ 3 h 39"/>
                  <a:gd name="T4" fmla="*/ 0 w 2"/>
                  <a:gd name="T5" fmla="*/ 39 h 39"/>
                  <a:gd name="T6" fmla="*/ 0 w 2"/>
                  <a:gd name="T7" fmla="*/ 39 h 39"/>
                  <a:gd name="T8" fmla="*/ 2 w 2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9">
                    <a:moveTo>
                      <a:pt x="2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1" y="15"/>
                      <a:pt x="0" y="27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4"/>
                      <a:pt x="1" y="9"/>
                      <a:pt x="2" y="0"/>
                    </a:cubicBezTo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íšļiďé"/>
              <p:cNvSpPr/>
              <p:nvPr/>
            </p:nvSpPr>
            <p:spPr bwMode="auto">
              <a:xfrm>
                <a:off x="4916488" y="2881313"/>
                <a:ext cx="26988" cy="9525"/>
              </a:xfrm>
              <a:custGeom>
                <a:avLst/>
                <a:gdLst>
                  <a:gd name="T0" fmla="*/ 17 w 17"/>
                  <a:gd name="T1" fmla="*/ 4 h 6"/>
                  <a:gd name="T2" fmla="*/ 0 w 17"/>
                  <a:gd name="T3" fmla="*/ 0 h 6"/>
                  <a:gd name="T4" fmla="*/ 0 w 17"/>
                  <a:gd name="T5" fmla="*/ 3 h 6"/>
                  <a:gd name="T6" fmla="*/ 17 w 17"/>
                  <a:gd name="T7" fmla="*/ 6 h 6"/>
                  <a:gd name="T8" fmla="*/ 17 w 17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7" y="4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7" y="6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D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îṣḷïde"/>
              <p:cNvSpPr/>
              <p:nvPr/>
            </p:nvSpPr>
            <p:spPr bwMode="auto">
              <a:xfrm>
                <a:off x="4926013" y="2941638"/>
                <a:ext cx="23813" cy="23813"/>
              </a:xfrm>
              <a:custGeom>
                <a:avLst/>
                <a:gdLst>
                  <a:gd name="T0" fmla="*/ 14 w 15"/>
                  <a:gd name="T1" fmla="*/ 11 h 15"/>
                  <a:gd name="T2" fmla="*/ 0 w 15"/>
                  <a:gd name="T3" fmla="*/ 0 h 15"/>
                  <a:gd name="T4" fmla="*/ 2 w 15"/>
                  <a:gd name="T5" fmla="*/ 5 h 15"/>
                  <a:gd name="T6" fmla="*/ 15 w 15"/>
                  <a:gd name="T7" fmla="*/ 15 h 15"/>
                  <a:gd name="T8" fmla="*/ 14 w 15"/>
                  <a:gd name="T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11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15" y="15"/>
                    </a:lnTo>
                    <a:lnTo>
                      <a:pt x="14" y="11"/>
                    </a:lnTo>
                    <a:close/>
                  </a:path>
                </a:pathLst>
              </a:custGeom>
              <a:solidFill>
                <a:srgbClr val="D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9" name="îšliḋe"/>
            <p:cNvGrpSpPr/>
            <p:nvPr/>
          </p:nvGrpSpPr>
          <p:grpSpPr>
            <a:xfrm>
              <a:off x="10210284" y="1831757"/>
              <a:ext cx="301707" cy="2491515"/>
              <a:chOff x="10210284" y="1538820"/>
              <a:chExt cx="301707" cy="2491515"/>
            </a:xfrm>
          </p:grpSpPr>
          <p:sp>
            <p:nvSpPr>
              <p:cNvPr id="10" name="iṩľide"/>
              <p:cNvSpPr/>
              <p:nvPr/>
            </p:nvSpPr>
            <p:spPr bwMode="auto">
              <a:xfrm>
                <a:off x="10210284" y="1538820"/>
                <a:ext cx="301707" cy="300290"/>
              </a:xfrm>
              <a:custGeom>
                <a:avLst/>
                <a:gdLst>
                  <a:gd name="connsiteX0" fmla="*/ 262525 w 338138"/>
                  <a:gd name="connsiteY0" fmla="*/ 84138 h 336551"/>
                  <a:gd name="connsiteX1" fmla="*/ 314260 w 338138"/>
                  <a:gd name="connsiteY1" fmla="*/ 84138 h 336551"/>
                  <a:gd name="connsiteX2" fmla="*/ 338138 w 338138"/>
                  <a:gd name="connsiteY2" fmla="*/ 107802 h 336551"/>
                  <a:gd name="connsiteX3" fmla="*/ 338138 w 338138"/>
                  <a:gd name="connsiteY3" fmla="*/ 191940 h 336551"/>
                  <a:gd name="connsiteX4" fmla="*/ 314260 w 338138"/>
                  <a:gd name="connsiteY4" fmla="*/ 216918 h 336551"/>
                  <a:gd name="connsiteX5" fmla="*/ 314260 w 338138"/>
                  <a:gd name="connsiteY5" fmla="*/ 336551 h 336551"/>
                  <a:gd name="connsiteX6" fmla="*/ 241300 w 338138"/>
                  <a:gd name="connsiteY6" fmla="*/ 336551 h 336551"/>
                  <a:gd name="connsiteX7" fmla="*/ 241300 w 338138"/>
                  <a:gd name="connsiteY7" fmla="*/ 240582 h 336551"/>
                  <a:gd name="connsiteX8" fmla="*/ 265178 w 338138"/>
                  <a:gd name="connsiteY8" fmla="*/ 216918 h 336551"/>
                  <a:gd name="connsiteX9" fmla="*/ 265178 w 338138"/>
                  <a:gd name="connsiteY9" fmla="*/ 95970 h 336551"/>
                  <a:gd name="connsiteX10" fmla="*/ 262525 w 338138"/>
                  <a:gd name="connsiteY10" fmla="*/ 84138 h 336551"/>
                  <a:gd name="connsiteX11" fmla="*/ 120477 w 338138"/>
                  <a:gd name="connsiteY11" fmla="*/ 84138 h 336551"/>
                  <a:gd name="connsiteX12" fmla="*/ 217661 w 338138"/>
                  <a:gd name="connsiteY12" fmla="*/ 84138 h 336551"/>
                  <a:gd name="connsiteX13" fmla="*/ 241300 w 338138"/>
                  <a:gd name="connsiteY13" fmla="*/ 107802 h 336551"/>
                  <a:gd name="connsiteX14" fmla="*/ 241300 w 338138"/>
                  <a:gd name="connsiteY14" fmla="*/ 191940 h 336551"/>
                  <a:gd name="connsiteX15" fmla="*/ 217661 w 338138"/>
                  <a:gd name="connsiteY15" fmla="*/ 216918 h 336551"/>
                  <a:gd name="connsiteX16" fmla="*/ 217661 w 338138"/>
                  <a:gd name="connsiteY16" fmla="*/ 336551 h 336551"/>
                  <a:gd name="connsiteX17" fmla="*/ 120477 w 338138"/>
                  <a:gd name="connsiteY17" fmla="*/ 336551 h 336551"/>
                  <a:gd name="connsiteX18" fmla="*/ 120477 w 338138"/>
                  <a:gd name="connsiteY18" fmla="*/ 216918 h 336551"/>
                  <a:gd name="connsiteX19" fmla="*/ 96837 w 338138"/>
                  <a:gd name="connsiteY19" fmla="*/ 191940 h 336551"/>
                  <a:gd name="connsiteX20" fmla="*/ 96837 w 338138"/>
                  <a:gd name="connsiteY20" fmla="*/ 107802 h 336551"/>
                  <a:gd name="connsiteX21" fmla="*/ 120477 w 338138"/>
                  <a:gd name="connsiteY21" fmla="*/ 84138 h 336551"/>
                  <a:gd name="connsiteX22" fmla="*/ 23878 w 338138"/>
                  <a:gd name="connsiteY22" fmla="*/ 84138 h 336551"/>
                  <a:gd name="connsiteX23" fmla="*/ 75613 w 338138"/>
                  <a:gd name="connsiteY23" fmla="*/ 84138 h 336551"/>
                  <a:gd name="connsiteX24" fmla="*/ 72960 w 338138"/>
                  <a:gd name="connsiteY24" fmla="*/ 95970 h 336551"/>
                  <a:gd name="connsiteX25" fmla="*/ 72960 w 338138"/>
                  <a:gd name="connsiteY25" fmla="*/ 216918 h 336551"/>
                  <a:gd name="connsiteX26" fmla="*/ 96838 w 338138"/>
                  <a:gd name="connsiteY26" fmla="*/ 240582 h 336551"/>
                  <a:gd name="connsiteX27" fmla="*/ 96838 w 338138"/>
                  <a:gd name="connsiteY27" fmla="*/ 336551 h 336551"/>
                  <a:gd name="connsiteX28" fmla="*/ 23878 w 338138"/>
                  <a:gd name="connsiteY28" fmla="*/ 336551 h 336551"/>
                  <a:gd name="connsiteX29" fmla="*/ 23878 w 338138"/>
                  <a:gd name="connsiteY29" fmla="*/ 216918 h 336551"/>
                  <a:gd name="connsiteX30" fmla="*/ 0 w 338138"/>
                  <a:gd name="connsiteY30" fmla="*/ 191940 h 336551"/>
                  <a:gd name="connsiteX31" fmla="*/ 0 w 338138"/>
                  <a:gd name="connsiteY31" fmla="*/ 107802 h 336551"/>
                  <a:gd name="connsiteX32" fmla="*/ 23878 w 338138"/>
                  <a:gd name="connsiteY32" fmla="*/ 84138 h 336551"/>
                  <a:gd name="connsiteX33" fmla="*/ 265257 w 338138"/>
                  <a:gd name="connsiteY33" fmla="*/ 0 h 336551"/>
                  <a:gd name="connsiteX34" fmla="*/ 301625 w 338138"/>
                  <a:gd name="connsiteY34" fmla="*/ 35069 h 336551"/>
                  <a:gd name="connsiteX35" fmla="*/ 265257 w 338138"/>
                  <a:gd name="connsiteY35" fmla="*/ 71438 h 336551"/>
                  <a:gd name="connsiteX36" fmla="*/ 248371 w 338138"/>
                  <a:gd name="connsiteY36" fmla="*/ 66242 h 336551"/>
                  <a:gd name="connsiteX37" fmla="*/ 245774 w 338138"/>
                  <a:gd name="connsiteY37" fmla="*/ 64944 h 336551"/>
                  <a:gd name="connsiteX38" fmla="*/ 230187 w 338138"/>
                  <a:gd name="connsiteY38" fmla="*/ 35069 h 336551"/>
                  <a:gd name="connsiteX39" fmla="*/ 265257 w 338138"/>
                  <a:gd name="connsiteY39" fmla="*/ 0 h 336551"/>
                  <a:gd name="connsiteX40" fmla="*/ 169069 w 338138"/>
                  <a:gd name="connsiteY40" fmla="*/ 0 h 336551"/>
                  <a:gd name="connsiteX41" fmla="*/ 204788 w 338138"/>
                  <a:gd name="connsiteY41" fmla="*/ 35719 h 336551"/>
                  <a:gd name="connsiteX42" fmla="*/ 169069 w 338138"/>
                  <a:gd name="connsiteY42" fmla="*/ 71438 h 336551"/>
                  <a:gd name="connsiteX43" fmla="*/ 133350 w 338138"/>
                  <a:gd name="connsiteY43" fmla="*/ 35719 h 336551"/>
                  <a:gd name="connsiteX44" fmla="*/ 169069 w 338138"/>
                  <a:gd name="connsiteY44" fmla="*/ 0 h 336551"/>
                  <a:gd name="connsiteX45" fmla="*/ 72880 w 338138"/>
                  <a:gd name="connsiteY45" fmla="*/ 0 h 336551"/>
                  <a:gd name="connsiteX46" fmla="*/ 107950 w 338138"/>
                  <a:gd name="connsiteY46" fmla="*/ 35069 h 336551"/>
                  <a:gd name="connsiteX47" fmla="*/ 92363 w 338138"/>
                  <a:gd name="connsiteY47" fmla="*/ 64944 h 336551"/>
                  <a:gd name="connsiteX48" fmla="*/ 89766 w 338138"/>
                  <a:gd name="connsiteY48" fmla="*/ 66242 h 336551"/>
                  <a:gd name="connsiteX49" fmla="*/ 72880 w 338138"/>
                  <a:gd name="connsiteY49" fmla="*/ 71438 h 336551"/>
                  <a:gd name="connsiteX50" fmla="*/ 36512 w 338138"/>
                  <a:gd name="connsiteY50" fmla="*/ 35069 h 336551"/>
                  <a:gd name="connsiteX51" fmla="*/ 72880 w 338138"/>
                  <a:gd name="connsiteY51" fmla="*/ 0 h 33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336551">
                    <a:moveTo>
                      <a:pt x="262525" y="84138"/>
                    </a:moveTo>
                    <a:cubicBezTo>
                      <a:pt x="262525" y="84138"/>
                      <a:pt x="262525" y="84138"/>
                      <a:pt x="314260" y="84138"/>
                    </a:cubicBezTo>
                    <a:cubicBezTo>
                      <a:pt x="338138" y="84138"/>
                      <a:pt x="338138" y="107802"/>
                      <a:pt x="338138" y="107802"/>
                    </a:cubicBezTo>
                    <a:cubicBezTo>
                      <a:pt x="338138" y="107802"/>
                      <a:pt x="338138" y="107802"/>
                      <a:pt x="338138" y="191940"/>
                    </a:cubicBezTo>
                    <a:cubicBezTo>
                      <a:pt x="338138" y="216918"/>
                      <a:pt x="314260" y="216918"/>
                      <a:pt x="314260" y="216918"/>
                    </a:cubicBezTo>
                    <a:cubicBezTo>
                      <a:pt x="314260" y="216918"/>
                      <a:pt x="314260" y="216918"/>
                      <a:pt x="314260" y="336551"/>
                    </a:cubicBezTo>
                    <a:cubicBezTo>
                      <a:pt x="314260" y="336551"/>
                      <a:pt x="314260" y="336551"/>
                      <a:pt x="241300" y="336551"/>
                    </a:cubicBezTo>
                    <a:cubicBezTo>
                      <a:pt x="241300" y="336551"/>
                      <a:pt x="241300" y="336551"/>
                      <a:pt x="241300" y="240582"/>
                    </a:cubicBezTo>
                    <a:cubicBezTo>
                      <a:pt x="241300" y="240582"/>
                      <a:pt x="265178" y="240582"/>
                      <a:pt x="265178" y="216918"/>
                    </a:cubicBezTo>
                    <a:cubicBezTo>
                      <a:pt x="265178" y="216918"/>
                      <a:pt x="265178" y="216918"/>
                      <a:pt x="265178" y="95970"/>
                    </a:cubicBezTo>
                    <a:cubicBezTo>
                      <a:pt x="265178" y="95970"/>
                      <a:pt x="265178" y="90711"/>
                      <a:pt x="262525" y="84138"/>
                    </a:cubicBezTo>
                    <a:close/>
                    <a:moveTo>
                      <a:pt x="120477" y="84138"/>
                    </a:moveTo>
                    <a:cubicBezTo>
                      <a:pt x="120477" y="84138"/>
                      <a:pt x="120477" y="84138"/>
                      <a:pt x="217661" y="84138"/>
                    </a:cubicBezTo>
                    <a:cubicBezTo>
                      <a:pt x="241300" y="84138"/>
                      <a:pt x="241300" y="107802"/>
                      <a:pt x="241300" y="107802"/>
                    </a:cubicBezTo>
                    <a:lnTo>
                      <a:pt x="241300" y="191940"/>
                    </a:lnTo>
                    <a:cubicBezTo>
                      <a:pt x="241300" y="216918"/>
                      <a:pt x="217661" y="216918"/>
                      <a:pt x="217661" y="216918"/>
                    </a:cubicBezTo>
                    <a:cubicBezTo>
                      <a:pt x="217661" y="216918"/>
                      <a:pt x="217661" y="216918"/>
                      <a:pt x="217661" y="336551"/>
                    </a:cubicBezTo>
                    <a:cubicBezTo>
                      <a:pt x="217661" y="336551"/>
                      <a:pt x="217661" y="336551"/>
                      <a:pt x="120477" y="336551"/>
                    </a:cubicBezTo>
                    <a:cubicBezTo>
                      <a:pt x="120477" y="336551"/>
                      <a:pt x="120477" y="336551"/>
                      <a:pt x="120477" y="216918"/>
                    </a:cubicBezTo>
                    <a:cubicBezTo>
                      <a:pt x="120477" y="216918"/>
                      <a:pt x="96837" y="216918"/>
                      <a:pt x="96837" y="191940"/>
                    </a:cubicBezTo>
                    <a:cubicBezTo>
                      <a:pt x="96837" y="191940"/>
                      <a:pt x="96837" y="191940"/>
                      <a:pt x="96837" y="107802"/>
                    </a:cubicBezTo>
                    <a:cubicBezTo>
                      <a:pt x="96837" y="84138"/>
                      <a:pt x="120477" y="84138"/>
                      <a:pt x="120477" y="84138"/>
                    </a:cubicBezTo>
                    <a:close/>
                    <a:moveTo>
                      <a:pt x="23878" y="84138"/>
                    </a:moveTo>
                    <a:cubicBezTo>
                      <a:pt x="23878" y="84138"/>
                      <a:pt x="23878" y="84138"/>
                      <a:pt x="75613" y="84138"/>
                    </a:cubicBezTo>
                    <a:cubicBezTo>
                      <a:pt x="72960" y="90711"/>
                      <a:pt x="72960" y="95970"/>
                      <a:pt x="72960" y="95970"/>
                    </a:cubicBezTo>
                    <a:cubicBezTo>
                      <a:pt x="72960" y="95970"/>
                      <a:pt x="72960" y="95970"/>
                      <a:pt x="72960" y="216918"/>
                    </a:cubicBezTo>
                    <a:cubicBezTo>
                      <a:pt x="72960" y="240582"/>
                      <a:pt x="96838" y="240582"/>
                      <a:pt x="96838" y="240582"/>
                    </a:cubicBezTo>
                    <a:cubicBezTo>
                      <a:pt x="96838" y="240582"/>
                      <a:pt x="96838" y="240582"/>
                      <a:pt x="96838" y="336551"/>
                    </a:cubicBezTo>
                    <a:cubicBezTo>
                      <a:pt x="96838" y="336551"/>
                      <a:pt x="96838" y="336551"/>
                      <a:pt x="23878" y="336551"/>
                    </a:cubicBezTo>
                    <a:cubicBezTo>
                      <a:pt x="23878" y="336551"/>
                      <a:pt x="23878" y="336551"/>
                      <a:pt x="23878" y="216918"/>
                    </a:cubicBezTo>
                    <a:cubicBezTo>
                      <a:pt x="23878" y="216918"/>
                      <a:pt x="0" y="216918"/>
                      <a:pt x="0" y="191940"/>
                    </a:cubicBezTo>
                    <a:cubicBezTo>
                      <a:pt x="0" y="191940"/>
                      <a:pt x="0" y="191940"/>
                      <a:pt x="0" y="107802"/>
                    </a:cubicBezTo>
                    <a:cubicBezTo>
                      <a:pt x="0" y="84138"/>
                      <a:pt x="23878" y="84138"/>
                      <a:pt x="23878" y="84138"/>
                    </a:cubicBezTo>
                    <a:close/>
                    <a:moveTo>
                      <a:pt x="265257" y="0"/>
                    </a:moveTo>
                    <a:cubicBezTo>
                      <a:pt x="284740" y="0"/>
                      <a:pt x="301625" y="15586"/>
                      <a:pt x="301625" y="35069"/>
                    </a:cubicBezTo>
                    <a:cubicBezTo>
                      <a:pt x="301625" y="55851"/>
                      <a:pt x="284740" y="71438"/>
                      <a:pt x="265257" y="71438"/>
                    </a:cubicBezTo>
                    <a:cubicBezTo>
                      <a:pt x="258762" y="71438"/>
                      <a:pt x="253567" y="70139"/>
                      <a:pt x="248371" y="66242"/>
                    </a:cubicBezTo>
                    <a:cubicBezTo>
                      <a:pt x="248371" y="66242"/>
                      <a:pt x="247072" y="66242"/>
                      <a:pt x="245774" y="64944"/>
                    </a:cubicBezTo>
                    <a:cubicBezTo>
                      <a:pt x="236681" y="59748"/>
                      <a:pt x="230187" y="48058"/>
                      <a:pt x="230187" y="35069"/>
                    </a:cubicBezTo>
                    <a:cubicBezTo>
                      <a:pt x="230187" y="15586"/>
                      <a:pt x="245774" y="0"/>
                      <a:pt x="265257" y="0"/>
                    </a:cubicBezTo>
                    <a:close/>
                    <a:moveTo>
                      <a:pt x="169069" y="0"/>
                    </a:moveTo>
                    <a:cubicBezTo>
                      <a:pt x="188796" y="0"/>
                      <a:pt x="204788" y="15992"/>
                      <a:pt x="204788" y="35719"/>
                    </a:cubicBezTo>
                    <a:cubicBezTo>
                      <a:pt x="204788" y="55446"/>
                      <a:pt x="188796" y="71438"/>
                      <a:pt x="169069" y="71438"/>
                    </a:cubicBezTo>
                    <a:cubicBezTo>
                      <a:pt x="149342" y="71438"/>
                      <a:pt x="133350" y="55446"/>
                      <a:pt x="133350" y="35719"/>
                    </a:cubicBezTo>
                    <a:cubicBezTo>
                      <a:pt x="133350" y="15992"/>
                      <a:pt x="149342" y="0"/>
                      <a:pt x="169069" y="0"/>
                    </a:cubicBezTo>
                    <a:close/>
                    <a:moveTo>
                      <a:pt x="72880" y="0"/>
                    </a:moveTo>
                    <a:cubicBezTo>
                      <a:pt x="92363" y="0"/>
                      <a:pt x="107950" y="15586"/>
                      <a:pt x="107950" y="35069"/>
                    </a:cubicBezTo>
                    <a:cubicBezTo>
                      <a:pt x="107950" y="48058"/>
                      <a:pt x="101456" y="59748"/>
                      <a:pt x="92363" y="64944"/>
                    </a:cubicBezTo>
                    <a:cubicBezTo>
                      <a:pt x="91065" y="66242"/>
                      <a:pt x="89766" y="66242"/>
                      <a:pt x="89766" y="66242"/>
                    </a:cubicBezTo>
                    <a:cubicBezTo>
                      <a:pt x="84570" y="70139"/>
                      <a:pt x="79375" y="71438"/>
                      <a:pt x="72880" y="71438"/>
                    </a:cubicBezTo>
                    <a:cubicBezTo>
                      <a:pt x="53397" y="71438"/>
                      <a:pt x="36512" y="55851"/>
                      <a:pt x="36512" y="35069"/>
                    </a:cubicBezTo>
                    <a:cubicBezTo>
                      <a:pt x="36512" y="15586"/>
                      <a:pt x="53397" y="0"/>
                      <a:pt x="728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" name="îṩlíḓè"/>
              <p:cNvSpPr/>
              <p:nvPr/>
            </p:nvSpPr>
            <p:spPr bwMode="auto">
              <a:xfrm>
                <a:off x="10210284" y="3730045"/>
                <a:ext cx="301707" cy="300290"/>
              </a:xfrm>
              <a:custGeom>
                <a:avLst/>
                <a:gdLst>
                  <a:gd name="connsiteX0" fmla="*/ 262525 w 338138"/>
                  <a:gd name="connsiteY0" fmla="*/ 84138 h 336551"/>
                  <a:gd name="connsiteX1" fmla="*/ 314260 w 338138"/>
                  <a:gd name="connsiteY1" fmla="*/ 84138 h 336551"/>
                  <a:gd name="connsiteX2" fmla="*/ 338138 w 338138"/>
                  <a:gd name="connsiteY2" fmla="*/ 107802 h 336551"/>
                  <a:gd name="connsiteX3" fmla="*/ 338138 w 338138"/>
                  <a:gd name="connsiteY3" fmla="*/ 191940 h 336551"/>
                  <a:gd name="connsiteX4" fmla="*/ 314260 w 338138"/>
                  <a:gd name="connsiteY4" fmla="*/ 216918 h 336551"/>
                  <a:gd name="connsiteX5" fmla="*/ 314260 w 338138"/>
                  <a:gd name="connsiteY5" fmla="*/ 336551 h 336551"/>
                  <a:gd name="connsiteX6" fmla="*/ 241300 w 338138"/>
                  <a:gd name="connsiteY6" fmla="*/ 336551 h 336551"/>
                  <a:gd name="connsiteX7" fmla="*/ 241300 w 338138"/>
                  <a:gd name="connsiteY7" fmla="*/ 240582 h 336551"/>
                  <a:gd name="connsiteX8" fmla="*/ 265178 w 338138"/>
                  <a:gd name="connsiteY8" fmla="*/ 216918 h 336551"/>
                  <a:gd name="connsiteX9" fmla="*/ 265178 w 338138"/>
                  <a:gd name="connsiteY9" fmla="*/ 95970 h 336551"/>
                  <a:gd name="connsiteX10" fmla="*/ 262525 w 338138"/>
                  <a:gd name="connsiteY10" fmla="*/ 84138 h 336551"/>
                  <a:gd name="connsiteX11" fmla="*/ 120477 w 338138"/>
                  <a:gd name="connsiteY11" fmla="*/ 84138 h 336551"/>
                  <a:gd name="connsiteX12" fmla="*/ 217661 w 338138"/>
                  <a:gd name="connsiteY12" fmla="*/ 84138 h 336551"/>
                  <a:gd name="connsiteX13" fmla="*/ 241300 w 338138"/>
                  <a:gd name="connsiteY13" fmla="*/ 107802 h 336551"/>
                  <a:gd name="connsiteX14" fmla="*/ 241300 w 338138"/>
                  <a:gd name="connsiteY14" fmla="*/ 191940 h 336551"/>
                  <a:gd name="connsiteX15" fmla="*/ 217661 w 338138"/>
                  <a:gd name="connsiteY15" fmla="*/ 216918 h 336551"/>
                  <a:gd name="connsiteX16" fmla="*/ 217661 w 338138"/>
                  <a:gd name="connsiteY16" fmla="*/ 336551 h 336551"/>
                  <a:gd name="connsiteX17" fmla="*/ 120477 w 338138"/>
                  <a:gd name="connsiteY17" fmla="*/ 336551 h 336551"/>
                  <a:gd name="connsiteX18" fmla="*/ 120477 w 338138"/>
                  <a:gd name="connsiteY18" fmla="*/ 216918 h 336551"/>
                  <a:gd name="connsiteX19" fmla="*/ 96837 w 338138"/>
                  <a:gd name="connsiteY19" fmla="*/ 191940 h 336551"/>
                  <a:gd name="connsiteX20" fmla="*/ 96837 w 338138"/>
                  <a:gd name="connsiteY20" fmla="*/ 107802 h 336551"/>
                  <a:gd name="connsiteX21" fmla="*/ 120477 w 338138"/>
                  <a:gd name="connsiteY21" fmla="*/ 84138 h 336551"/>
                  <a:gd name="connsiteX22" fmla="*/ 23878 w 338138"/>
                  <a:gd name="connsiteY22" fmla="*/ 84138 h 336551"/>
                  <a:gd name="connsiteX23" fmla="*/ 75613 w 338138"/>
                  <a:gd name="connsiteY23" fmla="*/ 84138 h 336551"/>
                  <a:gd name="connsiteX24" fmla="*/ 72960 w 338138"/>
                  <a:gd name="connsiteY24" fmla="*/ 95970 h 336551"/>
                  <a:gd name="connsiteX25" fmla="*/ 72960 w 338138"/>
                  <a:gd name="connsiteY25" fmla="*/ 216918 h 336551"/>
                  <a:gd name="connsiteX26" fmla="*/ 96838 w 338138"/>
                  <a:gd name="connsiteY26" fmla="*/ 240582 h 336551"/>
                  <a:gd name="connsiteX27" fmla="*/ 96838 w 338138"/>
                  <a:gd name="connsiteY27" fmla="*/ 336551 h 336551"/>
                  <a:gd name="connsiteX28" fmla="*/ 23878 w 338138"/>
                  <a:gd name="connsiteY28" fmla="*/ 336551 h 336551"/>
                  <a:gd name="connsiteX29" fmla="*/ 23878 w 338138"/>
                  <a:gd name="connsiteY29" fmla="*/ 216918 h 336551"/>
                  <a:gd name="connsiteX30" fmla="*/ 0 w 338138"/>
                  <a:gd name="connsiteY30" fmla="*/ 191940 h 336551"/>
                  <a:gd name="connsiteX31" fmla="*/ 0 w 338138"/>
                  <a:gd name="connsiteY31" fmla="*/ 107802 h 336551"/>
                  <a:gd name="connsiteX32" fmla="*/ 23878 w 338138"/>
                  <a:gd name="connsiteY32" fmla="*/ 84138 h 336551"/>
                  <a:gd name="connsiteX33" fmla="*/ 265257 w 338138"/>
                  <a:gd name="connsiteY33" fmla="*/ 0 h 336551"/>
                  <a:gd name="connsiteX34" fmla="*/ 301625 w 338138"/>
                  <a:gd name="connsiteY34" fmla="*/ 35069 h 336551"/>
                  <a:gd name="connsiteX35" fmla="*/ 265257 w 338138"/>
                  <a:gd name="connsiteY35" fmla="*/ 71438 h 336551"/>
                  <a:gd name="connsiteX36" fmla="*/ 248371 w 338138"/>
                  <a:gd name="connsiteY36" fmla="*/ 66242 h 336551"/>
                  <a:gd name="connsiteX37" fmla="*/ 245774 w 338138"/>
                  <a:gd name="connsiteY37" fmla="*/ 64944 h 336551"/>
                  <a:gd name="connsiteX38" fmla="*/ 230187 w 338138"/>
                  <a:gd name="connsiteY38" fmla="*/ 35069 h 336551"/>
                  <a:gd name="connsiteX39" fmla="*/ 265257 w 338138"/>
                  <a:gd name="connsiteY39" fmla="*/ 0 h 336551"/>
                  <a:gd name="connsiteX40" fmla="*/ 169069 w 338138"/>
                  <a:gd name="connsiteY40" fmla="*/ 0 h 336551"/>
                  <a:gd name="connsiteX41" fmla="*/ 204788 w 338138"/>
                  <a:gd name="connsiteY41" fmla="*/ 35719 h 336551"/>
                  <a:gd name="connsiteX42" fmla="*/ 169069 w 338138"/>
                  <a:gd name="connsiteY42" fmla="*/ 71438 h 336551"/>
                  <a:gd name="connsiteX43" fmla="*/ 133350 w 338138"/>
                  <a:gd name="connsiteY43" fmla="*/ 35719 h 336551"/>
                  <a:gd name="connsiteX44" fmla="*/ 169069 w 338138"/>
                  <a:gd name="connsiteY44" fmla="*/ 0 h 336551"/>
                  <a:gd name="connsiteX45" fmla="*/ 72880 w 338138"/>
                  <a:gd name="connsiteY45" fmla="*/ 0 h 336551"/>
                  <a:gd name="connsiteX46" fmla="*/ 107950 w 338138"/>
                  <a:gd name="connsiteY46" fmla="*/ 35069 h 336551"/>
                  <a:gd name="connsiteX47" fmla="*/ 92363 w 338138"/>
                  <a:gd name="connsiteY47" fmla="*/ 64944 h 336551"/>
                  <a:gd name="connsiteX48" fmla="*/ 89766 w 338138"/>
                  <a:gd name="connsiteY48" fmla="*/ 66242 h 336551"/>
                  <a:gd name="connsiteX49" fmla="*/ 72880 w 338138"/>
                  <a:gd name="connsiteY49" fmla="*/ 71438 h 336551"/>
                  <a:gd name="connsiteX50" fmla="*/ 36512 w 338138"/>
                  <a:gd name="connsiteY50" fmla="*/ 35069 h 336551"/>
                  <a:gd name="connsiteX51" fmla="*/ 72880 w 338138"/>
                  <a:gd name="connsiteY51" fmla="*/ 0 h 33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336551">
                    <a:moveTo>
                      <a:pt x="262525" y="84138"/>
                    </a:moveTo>
                    <a:cubicBezTo>
                      <a:pt x="262525" y="84138"/>
                      <a:pt x="262525" y="84138"/>
                      <a:pt x="314260" y="84138"/>
                    </a:cubicBezTo>
                    <a:cubicBezTo>
                      <a:pt x="338138" y="84138"/>
                      <a:pt x="338138" y="107802"/>
                      <a:pt x="338138" y="107802"/>
                    </a:cubicBezTo>
                    <a:cubicBezTo>
                      <a:pt x="338138" y="107802"/>
                      <a:pt x="338138" y="107802"/>
                      <a:pt x="338138" y="191940"/>
                    </a:cubicBezTo>
                    <a:cubicBezTo>
                      <a:pt x="338138" y="216918"/>
                      <a:pt x="314260" y="216918"/>
                      <a:pt x="314260" y="216918"/>
                    </a:cubicBezTo>
                    <a:cubicBezTo>
                      <a:pt x="314260" y="216918"/>
                      <a:pt x="314260" y="216918"/>
                      <a:pt x="314260" y="336551"/>
                    </a:cubicBezTo>
                    <a:cubicBezTo>
                      <a:pt x="314260" y="336551"/>
                      <a:pt x="314260" y="336551"/>
                      <a:pt x="241300" y="336551"/>
                    </a:cubicBezTo>
                    <a:cubicBezTo>
                      <a:pt x="241300" y="336551"/>
                      <a:pt x="241300" y="336551"/>
                      <a:pt x="241300" y="240582"/>
                    </a:cubicBezTo>
                    <a:cubicBezTo>
                      <a:pt x="241300" y="240582"/>
                      <a:pt x="265178" y="240582"/>
                      <a:pt x="265178" y="216918"/>
                    </a:cubicBezTo>
                    <a:cubicBezTo>
                      <a:pt x="265178" y="216918"/>
                      <a:pt x="265178" y="216918"/>
                      <a:pt x="265178" y="95970"/>
                    </a:cubicBezTo>
                    <a:cubicBezTo>
                      <a:pt x="265178" y="95970"/>
                      <a:pt x="265178" y="90711"/>
                      <a:pt x="262525" y="84138"/>
                    </a:cubicBezTo>
                    <a:close/>
                    <a:moveTo>
                      <a:pt x="120477" y="84138"/>
                    </a:moveTo>
                    <a:cubicBezTo>
                      <a:pt x="120477" y="84138"/>
                      <a:pt x="120477" y="84138"/>
                      <a:pt x="217661" y="84138"/>
                    </a:cubicBezTo>
                    <a:cubicBezTo>
                      <a:pt x="241300" y="84138"/>
                      <a:pt x="241300" y="107802"/>
                      <a:pt x="241300" y="107802"/>
                    </a:cubicBezTo>
                    <a:lnTo>
                      <a:pt x="241300" y="191940"/>
                    </a:lnTo>
                    <a:cubicBezTo>
                      <a:pt x="241300" y="216918"/>
                      <a:pt x="217661" y="216918"/>
                      <a:pt x="217661" y="216918"/>
                    </a:cubicBezTo>
                    <a:cubicBezTo>
                      <a:pt x="217661" y="216918"/>
                      <a:pt x="217661" y="216918"/>
                      <a:pt x="217661" y="336551"/>
                    </a:cubicBezTo>
                    <a:cubicBezTo>
                      <a:pt x="217661" y="336551"/>
                      <a:pt x="217661" y="336551"/>
                      <a:pt x="120477" y="336551"/>
                    </a:cubicBezTo>
                    <a:cubicBezTo>
                      <a:pt x="120477" y="336551"/>
                      <a:pt x="120477" y="336551"/>
                      <a:pt x="120477" y="216918"/>
                    </a:cubicBezTo>
                    <a:cubicBezTo>
                      <a:pt x="120477" y="216918"/>
                      <a:pt x="96837" y="216918"/>
                      <a:pt x="96837" y="191940"/>
                    </a:cubicBezTo>
                    <a:cubicBezTo>
                      <a:pt x="96837" y="191940"/>
                      <a:pt x="96837" y="191940"/>
                      <a:pt x="96837" y="107802"/>
                    </a:cubicBezTo>
                    <a:cubicBezTo>
                      <a:pt x="96837" y="84138"/>
                      <a:pt x="120477" y="84138"/>
                      <a:pt x="120477" y="84138"/>
                    </a:cubicBezTo>
                    <a:close/>
                    <a:moveTo>
                      <a:pt x="23878" y="84138"/>
                    </a:moveTo>
                    <a:cubicBezTo>
                      <a:pt x="23878" y="84138"/>
                      <a:pt x="23878" y="84138"/>
                      <a:pt x="75613" y="84138"/>
                    </a:cubicBezTo>
                    <a:cubicBezTo>
                      <a:pt x="72960" y="90711"/>
                      <a:pt x="72960" y="95970"/>
                      <a:pt x="72960" y="95970"/>
                    </a:cubicBezTo>
                    <a:cubicBezTo>
                      <a:pt x="72960" y="95970"/>
                      <a:pt x="72960" y="95970"/>
                      <a:pt x="72960" y="216918"/>
                    </a:cubicBezTo>
                    <a:cubicBezTo>
                      <a:pt x="72960" y="240582"/>
                      <a:pt x="96838" y="240582"/>
                      <a:pt x="96838" y="240582"/>
                    </a:cubicBezTo>
                    <a:cubicBezTo>
                      <a:pt x="96838" y="240582"/>
                      <a:pt x="96838" y="240582"/>
                      <a:pt x="96838" y="336551"/>
                    </a:cubicBezTo>
                    <a:cubicBezTo>
                      <a:pt x="96838" y="336551"/>
                      <a:pt x="96838" y="336551"/>
                      <a:pt x="23878" y="336551"/>
                    </a:cubicBezTo>
                    <a:cubicBezTo>
                      <a:pt x="23878" y="336551"/>
                      <a:pt x="23878" y="336551"/>
                      <a:pt x="23878" y="216918"/>
                    </a:cubicBezTo>
                    <a:cubicBezTo>
                      <a:pt x="23878" y="216918"/>
                      <a:pt x="0" y="216918"/>
                      <a:pt x="0" y="191940"/>
                    </a:cubicBezTo>
                    <a:cubicBezTo>
                      <a:pt x="0" y="191940"/>
                      <a:pt x="0" y="191940"/>
                      <a:pt x="0" y="107802"/>
                    </a:cubicBezTo>
                    <a:cubicBezTo>
                      <a:pt x="0" y="84138"/>
                      <a:pt x="23878" y="84138"/>
                      <a:pt x="23878" y="84138"/>
                    </a:cubicBezTo>
                    <a:close/>
                    <a:moveTo>
                      <a:pt x="265257" y="0"/>
                    </a:moveTo>
                    <a:cubicBezTo>
                      <a:pt x="284740" y="0"/>
                      <a:pt x="301625" y="15586"/>
                      <a:pt x="301625" y="35069"/>
                    </a:cubicBezTo>
                    <a:cubicBezTo>
                      <a:pt x="301625" y="55851"/>
                      <a:pt x="284740" y="71438"/>
                      <a:pt x="265257" y="71438"/>
                    </a:cubicBezTo>
                    <a:cubicBezTo>
                      <a:pt x="258762" y="71438"/>
                      <a:pt x="253567" y="70139"/>
                      <a:pt x="248371" y="66242"/>
                    </a:cubicBezTo>
                    <a:cubicBezTo>
                      <a:pt x="248371" y="66242"/>
                      <a:pt x="247072" y="66242"/>
                      <a:pt x="245774" y="64944"/>
                    </a:cubicBezTo>
                    <a:cubicBezTo>
                      <a:pt x="236681" y="59748"/>
                      <a:pt x="230187" y="48058"/>
                      <a:pt x="230187" y="35069"/>
                    </a:cubicBezTo>
                    <a:cubicBezTo>
                      <a:pt x="230187" y="15586"/>
                      <a:pt x="245774" y="0"/>
                      <a:pt x="265257" y="0"/>
                    </a:cubicBezTo>
                    <a:close/>
                    <a:moveTo>
                      <a:pt x="169069" y="0"/>
                    </a:moveTo>
                    <a:cubicBezTo>
                      <a:pt x="188796" y="0"/>
                      <a:pt x="204788" y="15992"/>
                      <a:pt x="204788" y="35719"/>
                    </a:cubicBezTo>
                    <a:cubicBezTo>
                      <a:pt x="204788" y="55446"/>
                      <a:pt x="188796" y="71438"/>
                      <a:pt x="169069" y="71438"/>
                    </a:cubicBezTo>
                    <a:cubicBezTo>
                      <a:pt x="149342" y="71438"/>
                      <a:pt x="133350" y="55446"/>
                      <a:pt x="133350" y="35719"/>
                    </a:cubicBezTo>
                    <a:cubicBezTo>
                      <a:pt x="133350" y="15992"/>
                      <a:pt x="149342" y="0"/>
                      <a:pt x="169069" y="0"/>
                    </a:cubicBezTo>
                    <a:close/>
                    <a:moveTo>
                      <a:pt x="72880" y="0"/>
                    </a:moveTo>
                    <a:cubicBezTo>
                      <a:pt x="92363" y="0"/>
                      <a:pt x="107950" y="15586"/>
                      <a:pt x="107950" y="35069"/>
                    </a:cubicBezTo>
                    <a:cubicBezTo>
                      <a:pt x="107950" y="48058"/>
                      <a:pt x="101456" y="59748"/>
                      <a:pt x="92363" y="64944"/>
                    </a:cubicBezTo>
                    <a:cubicBezTo>
                      <a:pt x="91065" y="66242"/>
                      <a:pt x="89766" y="66242"/>
                      <a:pt x="89766" y="66242"/>
                    </a:cubicBezTo>
                    <a:cubicBezTo>
                      <a:pt x="84570" y="70139"/>
                      <a:pt x="79375" y="71438"/>
                      <a:pt x="72880" y="71438"/>
                    </a:cubicBezTo>
                    <a:cubicBezTo>
                      <a:pt x="53397" y="71438"/>
                      <a:pt x="36512" y="55851"/>
                      <a:pt x="36512" y="35069"/>
                    </a:cubicBezTo>
                    <a:cubicBezTo>
                      <a:pt x="36512" y="15586"/>
                      <a:pt x="53397" y="0"/>
                      <a:pt x="728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913765" y="1343025"/>
            <a:ext cx="10577195" cy="45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评审条件：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）申请者必须为当年经学校认定的家庭经济困难学生生活俭朴，不铺张浪费；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为我校在校二年级以上（含二年级），学年内无（专业教育、通识教育）考试（必修）、考查（基本素养）课成绩不及格现象；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综合素质评价成绩和考试（必修）课平均成绩均在评价班级排名前25%。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3395" y="726440"/>
            <a:ext cx="3738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二）国家励志奖学金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zh-CN" altLang="en-US" sz="2800" dirty="0"/>
              <a:t>二、国家三金</a:t>
            </a:r>
            <a:endParaRPr lang="zh-CN" altLang="en-US" sz="2800" dirty="0"/>
          </a:p>
          <a:p>
            <a:endParaRPr lang="zh-CN" altLang="en-US" sz="2800" dirty="0"/>
          </a:p>
        </p:txBody>
      </p:sp>
      <p:cxnSp>
        <p:nvCxnSpPr>
          <p:cNvPr id="30" name="直接连接符 29"/>
          <p:cNvCxnSpPr/>
          <p:nvPr>
            <p:custDataLst>
              <p:tags r:id="rId1"/>
            </p:custDataLst>
          </p:nvPr>
        </p:nvCxnSpPr>
        <p:spPr>
          <a:xfrm>
            <a:off x="86360" y="4341525"/>
            <a:ext cx="12020657" cy="0"/>
          </a:xfrm>
          <a:prstGeom prst="line">
            <a:avLst/>
          </a:prstGeom>
          <a:ln w="25400">
            <a:solidFill>
              <a:srgbClr val="B2B2B2"/>
            </a:solidFill>
            <a:headEnd type="none" w="lg" len="lg"/>
            <a:tailEnd type="stealth" w="lg" len="lg"/>
          </a:ln>
        </p:spPr>
        <p:style>
          <a:lnRef idx="1">
            <a:srgbClr val="27BDBA"/>
          </a:lnRef>
          <a:fillRef idx="0">
            <a:srgbClr val="27BDBA"/>
          </a:fillRef>
          <a:effectRef idx="0">
            <a:srgbClr val="27BDBA"/>
          </a:effectRef>
          <a:fontRef idx="minor">
            <a:sysClr val="windowText" lastClr="000000"/>
          </a:fontRef>
        </p:style>
      </p:cxnSp>
      <p:grpSp>
        <p:nvGrpSpPr>
          <p:cNvPr id="51" name="组合 50"/>
          <p:cNvGrpSpPr/>
          <p:nvPr>
            <p:custDataLst>
              <p:tags r:id="rId2"/>
            </p:custDataLst>
          </p:nvPr>
        </p:nvGrpSpPr>
        <p:grpSpPr>
          <a:xfrm>
            <a:off x="342628" y="2302734"/>
            <a:ext cx="1802870" cy="2113579"/>
            <a:chOff x="863600" y="2578100"/>
            <a:chExt cx="1384300" cy="1622872"/>
          </a:xfrm>
        </p:grpSpPr>
        <p:sp>
          <p:nvSpPr>
            <p:cNvPr id="31" name="椭圆 30"/>
            <p:cNvSpPr/>
            <p:nvPr>
              <p:custDataLst>
                <p:tags r:id="rId3"/>
              </p:custDataLst>
            </p:nvPr>
          </p:nvSpPr>
          <p:spPr>
            <a:xfrm>
              <a:off x="959643" y="4085777"/>
              <a:ext cx="115195" cy="115195"/>
            </a:xfrm>
            <a:prstGeom prst="ellipse">
              <a:avLst/>
            </a:prstGeom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863600" y="3568700"/>
              <a:ext cx="342900" cy="3429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01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863600" y="2578100"/>
              <a:ext cx="13843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学生申请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7" name="直接连接符 36"/>
            <p:cNvCxnSpPr/>
            <p:nvPr>
              <p:custDataLst>
                <p:tags r:id="rId6"/>
              </p:custDataLst>
            </p:nvPr>
          </p:nvCxnSpPr>
          <p:spPr>
            <a:xfrm>
              <a:off x="1303875" y="3740150"/>
              <a:ext cx="540000" cy="0"/>
            </a:xfrm>
            <a:prstGeom prst="line">
              <a:avLst/>
            </a:prstGeom>
            <a:ln w="25400">
              <a:solidFill>
                <a:srgbClr val="27BDBA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9" name="组合 48"/>
          <p:cNvGrpSpPr/>
          <p:nvPr>
            <p:custDataLst>
              <p:tags r:id="rId7"/>
            </p:custDataLst>
          </p:nvPr>
        </p:nvGrpSpPr>
        <p:grpSpPr>
          <a:xfrm>
            <a:off x="3612057" y="2303369"/>
            <a:ext cx="1802870" cy="2113579"/>
            <a:chOff x="3373970" y="2578100"/>
            <a:chExt cx="1384300" cy="1622872"/>
          </a:xfrm>
        </p:grpSpPr>
        <p:sp>
          <p:nvSpPr>
            <p:cNvPr id="33" name="椭圆 32"/>
            <p:cNvSpPr/>
            <p:nvPr>
              <p:custDataLst>
                <p:tags r:id="rId8"/>
              </p:custDataLst>
            </p:nvPr>
          </p:nvSpPr>
          <p:spPr>
            <a:xfrm>
              <a:off x="3482873" y="4085777"/>
              <a:ext cx="115195" cy="115195"/>
            </a:xfrm>
            <a:prstGeom prst="ellipse">
              <a:avLst/>
            </a:prstGeom>
            <a:solidFill>
              <a:srgbClr val="CFD90A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9"/>
              </p:custDataLst>
            </p:nvPr>
          </p:nvSpPr>
          <p:spPr>
            <a:xfrm>
              <a:off x="3373970" y="3568700"/>
              <a:ext cx="342900" cy="342900"/>
            </a:xfrm>
            <a:prstGeom prst="rect">
              <a:avLst/>
            </a:pr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03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0"/>
              </p:custDataLst>
            </p:nvPr>
          </p:nvSpPr>
          <p:spPr>
            <a:xfrm>
              <a:off x="3373970" y="2578100"/>
              <a:ext cx="1384300" cy="914400"/>
            </a:xfrm>
            <a:prstGeom prst="rect">
              <a:avLst/>
            </a:pr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书院国家奖助学金评审小组审议、公示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8" name="直接连接符 37"/>
            <p:cNvCxnSpPr/>
            <p:nvPr>
              <p:custDataLst>
                <p:tags r:id="rId11"/>
              </p:custDataLst>
            </p:nvPr>
          </p:nvCxnSpPr>
          <p:spPr>
            <a:xfrm>
              <a:off x="3813541" y="3740150"/>
              <a:ext cx="540000" cy="0"/>
            </a:xfrm>
            <a:prstGeom prst="line">
              <a:avLst/>
            </a:prstGeom>
            <a:ln w="25400">
              <a:solidFill>
                <a:srgbClr val="CFD90A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7" name="组合 46"/>
          <p:cNvGrpSpPr/>
          <p:nvPr>
            <p:custDataLst>
              <p:tags r:id="rId12"/>
            </p:custDataLst>
          </p:nvPr>
        </p:nvGrpSpPr>
        <p:grpSpPr>
          <a:xfrm>
            <a:off x="6881486" y="2302734"/>
            <a:ext cx="1802870" cy="2113579"/>
            <a:chOff x="5884340" y="2578100"/>
            <a:chExt cx="1384300" cy="1622872"/>
          </a:xfrm>
        </p:grpSpPr>
        <p:sp>
          <p:nvSpPr>
            <p:cNvPr id="35" name="椭圆 34"/>
            <p:cNvSpPr/>
            <p:nvPr>
              <p:custDataLst>
                <p:tags r:id="rId13"/>
              </p:custDataLst>
            </p:nvPr>
          </p:nvSpPr>
          <p:spPr>
            <a:xfrm>
              <a:off x="6006103" y="4085777"/>
              <a:ext cx="115195" cy="115195"/>
            </a:xfrm>
            <a:prstGeom prst="ellipse">
              <a:avLst/>
            </a:prstGeom>
            <a:solidFill>
              <a:srgbClr val="4472C4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4"/>
              </p:custDataLst>
            </p:nvPr>
          </p:nvSpPr>
          <p:spPr>
            <a:xfrm>
              <a:off x="5884340" y="3568700"/>
              <a:ext cx="342900" cy="3429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05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5"/>
              </p:custDataLst>
            </p:nvPr>
          </p:nvSpPr>
          <p:spPr>
            <a:xfrm>
              <a:off x="5884340" y="2578100"/>
              <a:ext cx="1384300" cy="9144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公示期无异议，报大学生资助工作领导小组审议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9" name="直接连接符 38"/>
            <p:cNvCxnSpPr/>
            <p:nvPr>
              <p:custDataLst>
                <p:tags r:id="rId16"/>
              </p:custDataLst>
            </p:nvPr>
          </p:nvCxnSpPr>
          <p:spPr>
            <a:xfrm>
              <a:off x="6323207" y="3740150"/>
              <a:ext cx="540000" cy="0"/>
            </a:xfrm>
            <a:prstGeom prst="line">
              <a:avLst/>
            </a:prstGeom>
            <a:ln w="25400">
              <a:solidFill>
                <a:srgbClr val="4472C4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50" name="组合 49"/>
          <p:cNvGrpSpPr/>
          <p:nvPr>
            <p:custDataLst>
              <p:tags r:id="rId17"/>
            </p:custDataLst>
          </p:nvPr>
        </p:nvGrpSpPr>
        <p:grpSpPr>
          <a:xfrm>
            <a:off x="1977342" y="4266287"/>
            <a:ext cx="1802870" cy="2113580"/>
            <a:chOff x="2118785" y="4085777"/>
            <a:chExt cx="1384300" cy="1622873"/>
          </a:xfrm>
        </p:grpSpPr>
        <p:sp>
          <p:nvSpPr>
            <p:cNvPr id="32" name="椭圆 31"/>
            <p:cNvSpPr/>
            <p:nvPr>
              <p:custDataLst>
                <p:tags r:id="rId18"/>
              </p:custDataLst>
            </p:nvPr>
          </p:nvSpPr>
          <p:spPr>
            <a:xfrm>
              <a:off x="2221258" y="4085777"/>
              <a:ext cx="115195" cy="115195"/>
            </a:xfrm>
            <a:prstGeom prst="ellipse">
              <a:avLst/>
            </a:prstGeom>
            <a:solidFill>
              <a:srgbClr val="66D9AB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9"/>
              </p:custDataLst>
            </p:nvPr>
          </p:nvSpPr>
          <p:spPr>
            <a:xfrm>
              <a:off x="2118785" y="4375150"/>
              <a:ext cx="342900" cy="342900"/>
            </a:xfrm>
            <a:prstGeom prst="rect">
              <a:avLst/>
            </a:pr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02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20"/>
              </p:custDataLst>
            </p:nvPr>
          </p:nvSpPr>
          <p:spPr>
            <a:xfrm>
              <a:off x="2118785" y="4794250"/>
              <a:ext cx="1384300" cy="914400"/>
            </a:xfrm>
            <a:prstGeom prst="rect">
              <a:avLst/>
            </a:pr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班级评定、公示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0" name="直接连接符 39"/>
            <p:cNvCxnSpPr/>
            <p:nvPr>
              <p:custDataLst>
                <p:tags r:id="rId21"/>
              </p:custDataLst>
            </p:nvPr>
          </p:nvCxnSpPr>
          <p:spPr>
            <a:xfrm>
              <a:off x="2558708" y="4546600"/>
              <a:ext cx="540000" cy="0"/>
            </a:xfrm>
            <a:prstGeom prst="line">
              <a:avLst/>
            </a:prstGeom>
            <a:ln w="25400">
              <a:solidFill>
                <a:srgbClr val="66D9AB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8" name="组合 47"/>
          <p:cNvGrpSpPr/>
          <p:nvPr>
            <p:custDataLst>
              <p:tags r:id="rId22"/>
            </p:custDataLst>
          </p:nvPr>
        </p:nvGrpSpPr>
        <p:grpSpPr>
          <a:xfrm>
            <a:off x="5246771" y="4266287"/>
            <a:ext cx="1802870" cy="2113580"/>
            <a:chOff x="4629155" y="4085777"/>
            <a:chExt cx="1384300" cy="1622873"/>
          </a:xfrm>
        </p:grpSpPr>
        <p:sp>
          <p:nvSpPr>
            <p:cNvPr id="34" name="椭圆 33"/>
            <p:cNvSpPr/>
            <p:nvPr>
              <p:custDataLst>
                <p:tags r:id="rId23"/>
              </p:custDataLst>
            </p:nvPr>
          </p:nvSpPr>
          <p:spPr>
            <a:xfrm>
              <a:off x="4744488" y="4085777"/>
              <a:ext cx="115195" cy="115195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24"/>
              </p:custDataLst>
            </p:nvPr>
          </p:nvSpPr>
          <p:spPr>
            <a:xfrm>
              <a:off x="4629155" y="4375150"/>
              <a:ext cx="342900" cy="3429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04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25"/>
              </p:custDataLst>
            </p:nvPr>
          </p:nvSpPr>
          <p:spPr>
            <a:xfrm>
              <a:off x="4629155" y="4794250"/>
              <a:ext cx="13843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学校国家奖学金评审委员会审议、公示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1" name="直接连接符 40"/>
            <p:cNvCxnSpPr/>
            <p:nvPr>
              <p:custDataLst>
                <p:tags r:id="rId26"/>
              </p:custDataLst>
            </p:nvPr>
          </p:nvCxnSpPr>
          <p:spPr>
            <a:xfrm>
              <a:off x="5068374" y="4546600"/>
              <a:ext cx="540000" cy="0"/>
            </a:xfrm>
            <a:prstGeom prst="line">
              <a:avLst/>
            </a:prstGeom>
            <a:ln w="25400">
              <a:solidFill>
                <a:srgbClr val="FFC000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6" name="组合 45"/>
          <p:cNvGrpSpPr/>
          <p:nvPr>
            <p:custDataLst>
              <p:tags r:id="rId27"/>
            </p:custDataLst>
          </p:nvPr>
        </p:nvGrpSpPr>
        <p:grpSpPr>
          <a:xfrm>
            <a:off x="8516202" y="4266287"/>
            <a:ext cx="1802870" cy="2113580"/>
            <a:chOff x="7139526" y="4085777"/>
            <a:chExt cx="1384300" cy="1622873"/>
          </a:xfrm>
        </p:grpSpPr>
        <p:sp>
          <p:nvSpPr>
            <p:cNvPr id="36" name="椭圆 35"/>
            <p:cNvSpPr/>
            <p:nvPr>
              <p:custDataLst>
                <p:tags r:id="rId28"/>
              </p:custDataLst>
            </p:nvPr>
          </p:nvSpPr>
          <p:spPr>
            <a:xfrm>
              <a:off x="7267717" y="4085777"/>
              <a:ext cx="115195" cy="115195"/>
            </a:xfrm>
            <a:prstGeom prst="ellipse">
              <a:avLst/>
            </a:prstGeom>
            <a:solidFill>
              <a:srgbClr val="70AD47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29"/>
              </p:custDataLst>
            </p:nvPr>
          </p:nvSpPr>
          <p:spPr>
            <a:xfrm>
              <a:off x="7139526" y="4375150"/>
              <a:ext cx="342900" cy="342900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06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30"/>
              </p:custDataLst>
            </p:nvPr>
          </p:nvSpPr>
          <p:spPr>
            <a:xfrm>
              <a:off x="7139526" y="4794250"/>
              <a:ext cx="1384300" cy="914400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报院务会批准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2" name="直接连接符 41"/>
            <p:cNvCxnSpPr/>
            <p:nvPr>
              <p:custDataLst>
                <p:tags r:id="rId31"/>
              </p:custDataLst>
            </p:nvPr>
          </p:nvCxnSpPr>
          <p:spPr>
            <a:xfrm>
              <a:off x="7578039" y="4546600"/>
              <a:ext cx="540000" cy="0"/>
            </a:xfrm>
            <a:prstGeom prst="line">
              <a:avLst/>
            </a:prstGeom>
            <a:ln w="25400">
              <a:solidFill>
                <a:srgbClr val="70AD47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2" name="组合 1"/>
          <p:cNvGrpSpPr/>
          <p:nvPr>
            <p:custDataLst>
              <p:tags r:id="rId32"/>
            </p:custDataLst>
          </p:nvPr>
        </p:nvGrpSpPr>
        <p:grpSpPr>
          <a:xfrm>
            <a:off x="10123332" y="2303466"/>
            <a:ext cx="1802870" cy="2113579"/>
            <a:chOff x="5884340" y="2578100"/>
            <a:chExt cx="1384300" cy="1622872"/>
          </a:xfrm>
        </p:grpSpPr>
        <p:sp>
          <p:nvSpPr>
            <p:cNvPr id="6" name="椭圆 5"/>
            <p:cNvSpPr/>
            <p:nvPr>
              <p:custDataLst>
                <p:tags r:id="rId33"/>
              </p:custDataLst>
            </p:nvPr>
          </p:nvSpPr>
          <p:spPr>
            <a:xfrm>
              <a:off x="6006103" y="4085777"/>
              <a:ext cx="115195" cy="115195"/>
            </a:xfrm>
            <a:prstGeom prst="ellipse">
              <a:avLst/>
            </a:prstGeom>
            <a:solidFill>
              <a:srgbClr val="4472C4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34"/>
              </p:custDataLst>
            </p:nvPr>
          </p:nvSpPr>
          <p:spPr>
            <a:xfrm>
              <a:off x="5884340" y="3568496"/>
              <a:ext cx="342678" cy="34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07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5"/>
              </p:custDataLst>
            </p:nvPr>
          </p:nvSpPr>
          <p:spPr>
            <a:xfrm>
              <a:off x="5884340" y="2578100"/>
              <a:ext cx="1384300" cy="91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报河南省学生</a:t>
              </a:r>
              <a:endParaRPr lang="zh-CN" altLang="en-US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资助管理中心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9" name="直接连接符 8"/>
            <p:cNvCxnSpPr/>
            <p:nvPr>
              <p:custDataLst>
                <p:tags r:id="rId36"/>
              </p:custDataLst>
            </p:nvPr>
          </p:nvCxnSpPr>
          <p:spPr>
            <a:xfrm>
              <a:off x="6323207" y="3740150"/>
              <a:ext cx="540000" cy="0"/>
            </a:xfrm>
            <a:prstGeom prst="line">
              <a:avLst/>
            </a:prstGeom>
            <a:ln w="25400">
              <a:solidFill>
                <a:srgbClr val="4472C4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1158558" y="1343660"/>
            <a:ext cx="27451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5.</a:t>
            </a:r>
            <a:r>
              <a:rPr lang="zh-CN" altLang="en-US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适用及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评选</a:t>
            </a:r>
            <a:r>
              <a:rPr lang="zh-CN" altLang="en-US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程序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400" b="1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3395" y="726440"/>
            <a:ext cx="3738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（二）国家励志奖学金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>
            <a:noAutofit/>
          </a:bodyPr>
          <a:lstStyle/>
          <a:p>
            <a:r>
              <a:rPr lang="zh-CN" altLang="en-US" sz="2800" dirty="0"/>
              <a:t>二、国家</a:t>
            </a:r>
            <a:r>
              <a:rPr lang="zh-CN" altLang="en-US" sz="2800" dirty="0"/>
              <a:t>三金</a:t>
            </a:r>
            <a:endParaRPr lang="zh-CN" altLang="en-US" sz="2800" dirty="0"/>
          </a:p>
        </p:txBody>
      </p:sp>
      <p:grpSp>
        <p:nvGrpSpPr>
          <p:cNvPr id="5" name="ïṡľiďé"/>
          <p:cNvGrpSpPr/>
          <p:nvPr/>
        </p:nvGrpSpPr>
        <p:grpSpPr>
          <a:xfrm>
            <a:off x="-1087120" y="1561465"/>
            <a:ext cx="11981628" cy="4748612"/>
            <a:chOff x="646878" y="1308105"/>
            <a:chExt cx="11613112" cy="4748855"/>
          </a:xfrm>
        </p:grpSpPr>
        <p:grpSp>
          <p:nvGrpSpPr>
            <p:cNvPr id="6" name="iŝľí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138380" y="2945607"/>
              <a:ext cx="2147881" cy="1006858"/>
              <a:chOff x="4916488" y="2881313"/>
              <a:chExt cx="2770187" cy="1298575"/>
            </a:xfrm>
          </p:grpSpPr>
          <p:sp>
            <p:nvSpPr>
              <p:cNvPr id="25" name="iš1îdé"/>
              <p:cNvSpPr/>
              <p:nvPr/>
            </p:nvSpPr>
            <p:spPr bwMode="auto">
              <a:xfrm>
                <a:off x="7112000" y="3416300"/>
                <a:ext cx="0" cy="158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7A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îşľiḑè"/>
              <p:cNvSpPr/>
              <p:nvPr/>
            </p:nvSpPr>
            <p:spPr bwMode="auto">
              <a:xfrm>
                <a:off x="7673975" y="3740150"/>
                <a:ext cx="12700" cy="3175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0 h 2"/>
                  <a:gd name="T6" fmla="*/ 11 w 1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">
                    <a:moveTo>
                      <a:pt x="11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4" y="2"/>
                      <a:pt x="8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ïṩľïḍê"/>
              <p:cNvSpPr/>
              <p:nvPr/>
            </p:nvSpPr>
            <p:spPr bwMode="auto">
              <a:xfrm>
                <a:off x="7664450" y="3598863"/>
                <a:ext cx="6350" cy="4763"/>
              </a:xfrm>
              <a:custGeom>
                <a:avLst/>
                <a:gdLst>
                  <a:gd name="T0" fmla="*/ 6 w 6"/>
                  <a:gd name="T1" fmla="*/ 0 h 4"/>
                  <a:gd name="T2" fmla="*/ 0 w 6"/>
                  <a:gd name="T3" fmla="*/ 4 h 4"/>
                  <a:gd name="T4" fmla="*/ 0 w 6"/>
                  <a:gd name="T5" fmla="*/ 4 h 4"/>
                  <a:gd name="T6" fmla="*/ 6 w 6"/>
                  <a:gd name="T7" fmla="*/ 0 h 4"/>
                  <a:gd name="T8" fmla="*/ 6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3"/>
                      <a:pt x="4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2E3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ïṣḷïdè"/>
              <p:cNvSpPr/>
              <p:nvPr/>
            </p:nvSpPr>
            <p:spPr bwMode="auto">
              <a:xfrm>
                <a:off x="6630988" y="4132263"/>
                <a:ext cx="1588" cy="47625"/>
              </a:xfrm>
              <a:custGeom>
                <a:avLst/>
                <a:gdLst>
                  <a:gd name="T0" fmla="*/ 2 w 2"/>
                  <a:gd name="T1" fmla="*/ 0 h 39"/>
                  <a:gd name="T2" fmla="*/ 2 w 2"/>
                  <a:gd name="T3" fmla="*/ 3 h 39"/>
                  <a:gd name="T4" fmla="*/ 0 w 2"/>
                  <a:gd name="T5" fmla="*/ 39 h 39"/>
                  <a:gd name="T6" fmla="*/ 0 w 2"/>
                  <a:gd name="T7" fmla="*/ 39 h 39"/>
                  <a:gd name="T8" fmla="*/ 2 w 2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9">
                    <a:moveTo>
                      <a:pt x="2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1" y="15"/>
                      <a:pt x="0" y="27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4"/>
                      <a:pt x="1" y="9"/>
                      <a:pt x="2" y="0"/>
                    </a:cubicBezTo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íšļiďé"/>
              <p:cNvSpPr/>
              <p:nvPr/>
            </p:nvSpPr>
            <p:spPr bwMode="auto">
              <a:xfrm>
                <a:off x="4916488" y="2881313"/>
                <a:ext cx="26988" cy="9525"/>
              </a:xfrm>
              <a:custGeom>
                <a:avLst/>
                <a:gdLst>
                  <a:gd name="T0" fmla="*/ 17 w 17"/>
                  <a:gd name="T1" fmla="*/ 4 h 6"/>
                  <a:gd name="T2" fmla="*/ 0 w 17"/>
                  <a:gd name="T3" fmla="*/ 0 h 6"/>
                  <a:gd name="T4" fmla="*/ 0 w 17"/>
                  <a:gd name="T5" fmla="*/ 3 h 6"/>
                  <a:gd name="T6" fmla="*/ 17 w 17"/>
                  <a:gd name="T7" fmla="*/ 6 h 6"/>
                  <a:gd name="T8" fmla="*/ 17 w 17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7" y="4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7" y="6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D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îṣḷïde"/>
              <p:cNvSpPr/>
              <p:nvPr/>
            </p:nvSpPr>
            <p:spPr bwMode="auto">
              <a:xfrm>
                <a:off x="4926013" y="2941638"/>
                <a:ext cx="23813" cy="23813"/>
              </a:xfrm>
              <a:custGeom>
                <a:avLst/>
                <a:gdLst>
                  <a:gd name="T0" fmla="*/ 14 w 15"/>
                  <a:gd name="T1" fmla="*/ 11 h 15"/>
                  <a:gd name="T2" fmla="*/ 0 w 15"/>
                  <a:gd name="T3" fmla="*/ 0 h 15"/>
                  <a:gd name="T4" fmla="*/ 2 w 15"/>
                  <a:gd name="T5" fmla="*/ 5 h 15"/>
                  <a:gd name="T6" fmla="*/ 15 w 15"/>
                  <a:gd name="T7" fmla="*/ 15 h 15"/>
                  <a:gd name="T8" fmla="*/ 14 w 15"/>
                  <a:gd name="T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11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15" y="15"/>
                    </a:lnTo>
                    <a:lnTo>
                      <a:pt x="14" y="11"/>
                    </a:lnTo>
                    <a:close/>
                  </a:path>
                </a:pathLst>
              </a:custGeom>
              <a:solidFill>
                <a:srgbClr val="D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7" name="í$ḻídé"/>
            <p:cNvSpPr/>
            <p:nvPr/>
          </p:nvSpPr>
          <p:spPr>
            <a:xfrm rot="5400000">
              <a:off x="462604" y="1492378"/>
              <a:ext cx="4724646" cy="4356099"/>
            </a:xfrm>
            <a:prstGeom prst="blockArc">
              <a:avLst>
                <a:gd name="adj1" fmla="val 11276733"/>
                <a:gd name="adj2" fmla="val 20956921"/>
                <a:gd name="adj3" fmla="val 8266"/>
              </a:avLst>
            </a:prstGeom>
            <a:gradFill>
              <a:gsLst>
                <a:gs pos="0">
                  <a:schemeClr val="bg1">
                    <a:lumMod val="85000"/>
                    <a:alpha val="51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sz="2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8" name="íṡľíḓê"/>
            <p:cNvGrpSpPr/>
            <p:nvPr/>
          </p:nvGrpSpPr>
          <p:grpSpPr>
            <a:xfrm>
              <a:off x="3575788" y="1327848"/>
              <a:ext cx="8684202" cy="4729112"/>
              <a:chOff x="3575788" y="1327848"/>
              <a:chExt cx="8684202" cy="4729112"/>
            </a:xfrm>
          </p:grpSpPr>
          <p:grpSp>
            <p:nvGrpSpPr>
              <p:cNvPr id="13" name="ísļíḍe"/>
              <p:cNvGrpSpPr/>
              <p:nvPr/>
            </p:nvGrpSpPr>
            <p:grpSpPr>
              <a:xfrm>
                <a:off x="4197340" y="3018775"/>
                <a:ext cx="8062650" cy="1358335"/>
                <a:chOff x="3959841" y="3018775"/>
                <a:chExt cx="8062650" cy="1358335"/>
              </a:xfrm>
            </p:grpSpPr>
            <p:sp>
              <p:nvSpPr>
                <p:cNvPr id="22" name="iŝļïḑê"/>
                <p:cNvSpPr/>
                <p:nvPr/>
              </p:nvSpPr>
              <p:spPr>
                <a:xfrm>
                  <a:off x="3959841" y="3043696"/>
                  <a:ext cx="1024614" cy="1024610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  <a:prstDash val="solid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r>
                    <a:rPr lang="en-US" altLang="zh-CN" sz="36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2</a:t>
                  </a:r>
                  <a:endParaRPr lang="en-US" altLang="zh-CN" sz="3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3" name="îṥḻiḍè"/>
                <p:cNvSpPr/>
                <p:nvPr/>
              </p:nvSpPr>
              <p:spPr bwMode="auto">
                <a:xfrm>
                  <a:off x="5142158" y="3460758"/>
                  <a:ext cx="6880333" cy="9163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2000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全体在校生中参加本年度家庭经济困难学生认定的学生</a:t>
                  </a:r>
                  <a:r>
                    <a:rPr lang="zh-CN" altLang="en-US" sz="2000" dirty="0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 </a:t>
                  </a:r>
                  <a:endParaRPr lang="zh-CN" alt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" name="îṩ1íḑe"/>
                <p:cNvSpPr txBox="1"/>
                <p:nvPr/>
              </p:nvSpPr>
              <p:spPr bwMode="auto">
                <a:xfrm>
                  <a:off x="5141898" y="3018775"/>
                  <a:ext cx="2715364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sz="2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适用及评选范围</a:t>
                  </a:r>
                  <a:r>
                    <a:rPr lang="zh-CN" altLang="en-US" sz="2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黑体" panose="02010609060101010101" charset="-122"/>
                      <a:ea typeface="黑体" panose="02010609060101010101" charset="-122"/>
                    </a:rPr>
                    <a:t> </a:t>
                  </a:r>
                  <a:endParaRPr lang="zh-CN" alt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14" name="îṥ1ïḑè"/>
              <p:cNvGrpSpPr/>
              <p:nvPr/>
            </p:nvGrpSpPr>
            <p:grpSpPr>
              <a:xfrm>
                <a:off x="3575788" y="1327848"/>
                <a:ext cx="6935725" cy="1358335"/>
                <a:chOff x="3959841" y="3018775"/>
                <a:chExt cx="6935725" cy="1358335"/>
              </a:xfrm>
            </p:grpSpPr>
            <p:sp>
              <p:nvSpPr>
                <p:cNvPr id="19" name="íṣḻíḍè"/>
                <p:cNvSpPr/>
                <p:nvPr/>
              </p:nvSpPr>
              <p:spPr>
                <a:xfrm>
                  <a:off x="3959841" y="3043696"/>
                  <a:ext cx="1024614" cy="1024610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  <a:prstDash val="solid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r>
                    <a:rPr lang="en-US" altLang="zh-CN" sz="36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1</a:t>
                  </a:r>
                  <a:endParaRPr lang="en-US" altLang="zh-CN" sz="3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0" name="íšlîḍè"/>
                <p:cNvSpPr/>
                <p:nvPr/>
              </p:nvSpPr>
              <p:spPr bwMode="auto">
                <a:xfrm>
                  <a:off x="5142158" y="3460758"/>
                  <a:ext cx="5753408" cy="9163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zh-CN" altLang="en-US" sz="2000" i="0" u="none" strike="noStrike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预计</a:t>
                  </a:r>
                  <a:r>
                    <a:rPr lang="en-US" altLang="zh-CN" sz="2000" i="0" u="none" strike="noStrike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10</a:t>
                  </a:r>
                  <a:r>
                    <a:rPr lang="zh-CN" altLang="en-US" sz="2000" i="0" u="none" strike="noStrike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月（以学校具体通知为准）</a:t>
                  </a: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 </a:t>
                  </a:r>
                  <a:endParaRPr lang="zh-CN" alt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1" name="îSḷíḍé"/>
                <p:cNvSpPr txBox="1"/>
                <p:nvPr/>
              </p:nvSpPr>
              <p:spPr bwMode="auto">
                <a:xfrm>
                  <a:off x="5141898" y="3018775"/>
                  <a:ext cx="2715364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sz="2400" b="1" i="0" u="none" strike="noStrike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开展时间</a:t>
                  </a: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黑体" panose="02010609060101010101" charset="-122"/>
                      <a:ea typeface="黑体" panose="02010609060101010101" charset="-122"/>
                    </a:rPr>
                    <a:t> </a:t>
                  </a:r>
                  <a:endParaRPr lang="zh-CN" alt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15" name="iş1îďe"/>
              <p:cNvGrpSpPr/>
              <p:nvPr/>
            </p:nvGrpSpPr>
            <p:grpSpPr>
              <a:xfrm>
                <a:off x="3575788" y="4415401"/>
                <a:ext cx="8519943" cy="1641559"/>
                <a:chOff x="3959841" y="2672047"/>
                <a:chExt cx="8519943" cy="1641559"/>
              </a:xfrm>
            </p:grpSpPr>
            <p:sp>
              <p:nvSpPr>
                <p:cNvPr id="16" name="íşļîḓe"/>
                <p:cNvSpPr/>
                <p:nvPr/>
              </p:nvSpPr>
              <p:spPr>
                <a:xfrm>
                  <a:off x="3959841" y="3043696"/>
                  <a:ext cx="1024614" cy="1024610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  <a:prstDash val="solid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r>
                    <a:rPr lang="en-US" altLang="zh-CN" sz="36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3</a:t>
                  </a:r>
                  <a:endParaRPr lang="en-US" altLang="zh-CN" sz="3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7" name="ïŝľîďe"/>
                <p:cNvSpPr/>
                <p:nvPr/>
              </p:nvSpPr>
              <p:spPr bwMode="auto">
                <a:xfrm>
                  <a:off x="5141542" y="3152132"/>
                  <a:ext cx="7338242" cy="11614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just">
                    <a:lnSpc>
                      <a:spcPct val="120000"/>
                    </a:lnSpc>
                  </a:pP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根据河南省学生资助管理中心划拨学校名额确定，其中一等助学金</a:t>
                  </a:r>
                  <a:r>
                    <a:rPr lang="en-US" altLang="zh-CN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4400</a:t>
                  </a: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元；二等助学金</a:t>
                  </a:r>
                  <a:r>
                    <a:rPr lang="en-US" altLang="zh-CN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3700</a:t>
                  </a: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元；三等助学金</a:t>
                  </a:r>
                  <a:r>
                    <a:rPr lang="en-US" altLang="zh-CN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3000</a:t>
                  </a: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元；按月进行发，秋季学期（</a:t>
                  </a:r>
                  <a:r>
                    <a:rPr lang="en-US" altLang="zh-CN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9</a:t>
                  </a: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月、</a:t>
                  </a:r>
                  <a:r>
                    <a:rPr lang="en-US" altLang="zh-CN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10</a:t>
                  </a: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月、</a:t>
                  </a:r>
                  <a:r>
                    <a:rPr lang="en-US" altLang="zh-CN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11</a:t>
                  </a: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月、</a:t>
                  </a:r>
                  <a:r>
                    <a:rPr lang="en-US" altLang="zh-CN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12</a:t>
                  </a: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月、</a:t>
                  </a:r>
                  <a:r>
                    <a:rPr lang="en-US" altLang="zh-CN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1</a:t>
                  </a: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月），春季学期（</a:t>
                  </a:r>
                  <a:r>
                    <a:rPr lang="en-US" altLang="zh-CN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2</a:t>
                  </a: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月、</a:t>
                  </a:r>
                  <a:r>
                    <a:rPr lang="en-US" altLang="zh-CN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3</a:t>
                  </a: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月、</a:t>
                  </a:r>
                  <a:r>
                    <a:rPr lang="en-US" altLang="zh-CN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4</a:t>
                  </a: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月、</a:t>
                  </a:r>
                  <a:r>
                    <a:rPr lang="en-US" altLang="zh-CN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5</a:t>
                  </a: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月、</a:t>
                  </a:r>
                  <a:r>
                    <a:rPr lang="en-US" altLang="zh-CN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6</a:t>
                  </a:r>
                  <a:r>
                    <a:rPr lang="zh-CN" altLang="en-US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月）</a:t>
                  </a:r>
                  <a:endParaRPr lang="zh-CN" altLang="en-US" dirty="0">
                    <a:ln w="0"/>
                    <a:effectLst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18" name="ïṣ1ïḓê"/>
                <p:cNvSpPr txBox="1"/>
                <p:nvPr/>
              </p:nvSpPr>
              <p:spPr bwMode="auto">
                <a:xfrm>
                  <a:off x="5141898" y="2672047"/>
                  <a:ext cx="2715364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sz="2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名额</a:t>
                  </a:r>
                  <a:r>
                    <a:rPr lang="zh-CN" altLang="en-US" sz="2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及标准</a:t>
                  </a:r>
                  <a:r>
                    <a:rPr lang="zh-CN" altLang="en-US" sz="2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黑体" panose="02010609060101010101" charset="-122"/>
                      <a:ea typeface="黑体" panose="02010609060101010101" charset="-122"/>
                    </a:rPr>
                    <a:t> </a:t>
                  </a:r>
                  <a:endParaRPr lang="zh-CN" alt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</p:grpSp>
        <p:sp>
          <p:nvSpPr>
            <p:cNvPr id="10" name="iṩľide"/>
            <p:cNvSpPr/>
            <p:nvPr/>
          </p:nvSpPr>
          <p:spPr bwMode="auto">
            <a:xfrm>
              <a:off x="10210284" y="1831757"/>
              <a:ext cx="301707" cy="300290"/>
            </a:xfrm>
            <a:custGeom>
              <a:avLst/>
              <a:gdLst>
                <a:gd name="connsiteX0" fmla="*/ 262525 w 338138"/>
                <a:gd name="connsiteY0" fmla="*/ 84138 h 336551"/>
                <a:gd name="connsiteX1" fmla="*/ 314260 w 338138"/>
                <a:gd name="connsiteY1" fmla="*/ 84138 h 336551"/>
                <a:gd name="connsiteX2" fmla="*/ 338138 w 338138"/>
                <a:gd name="connsiteY2" fmla="*/ 107802 h 336551"/>
                <a:gd name="connsiteX3" fmla="*/ 338138 w 338138"/>
                <a:gd name="connsiteY3" fmla="*/ 191940 h 336551"/>
                <a:gd name="connsiteX4" fmla="*/ 314260 w 338138"/>
                <a:gd name="connsiteY4" fmla="*/ 216918 h 336551"/>
                <a:gd name="connsiteX5" fmla="*/ 314260 w 338138"/>
                <a:gd name="connsiteY5" fmla="*/ 336551 h 336551"/>
                <a:gd name="connsiteX6" fmla="*/ 241300 w 338138"/>
                <a:gd name="connsiteY6" fmla="*/ 336551 h 336551"/>
                <a:gd name="connsiteX7" fmla="*/ 241300 w 338138"/>
                <a:gd name="connsiteY7" fmla="*/ 240582 h 336551"/>
                <a:gd name="connsiteX8" fmla="*/ 265178 w 338138"/>
                <a:gd name="connsiteY8" fmla="*/ 216918 h 336551"/>
                <a:gd name="connsiteX9" fmla="*/ 265178 w 338138"/>
                <a:gd name="connsiteY9" fmla="*/ 95970 h 336551"/>
                <a:gd name="connsiteX10" fmla="*/ 262525 w 338138"/>
                <a:gd name="connsiteY10" fmla="*/ 84138 h 336551"/>
                <a:gd name="connsiteX11" fmla="*/ 120477 w 338138"/>
                <a:gd name="connsiteY11" fmla="*/ 84138 h 336551"/>
                <a:gd name="connsiteX12" fmla="*/ 217661 w 338138"/>
                <a:gd name="connsiteY12" fmla="*/ 84138 h 336551"/>
                <a:gd name="connsiteX13" fmla="*/ 241300 w 338138"/>
                <a:gd name="connsiteY13" fmla="*/ 107802 h 336551"/>
                <a:gd name="connsiteX14" fmla="*/ 241300 w 338138"/>
                <a:gd name="connsiteY14" fmla="*/ 191940 h 336551"/>
                <a:gd name="connsiteX15" fmla="*/ 217661 w 338138"/>
                <a:gd name="connsiteY15" fmla="*/ 216918 h 336551"/>
                <a:gd name="connsiteX16" fmla="*/ 217661 w 338138"/>
                <a:gd name="connsiteY16" fmla="*/ 336551 h 336551"/>
                <a:gd name="connsiteX17" fmla="*/ 120477 w 338138"/>
                <a:gd name="connsiteY17" fmla="*/ 336551 h 336551"/>
                <a:gd name="connsiteX18" fmla="*/ 120477 w 338138"/>
                <a:gd name="connsiteY18" fmla="*/ 216918 h 336551"/>
                <a:gd name="connsiteX19" fmla="*/ 96837 w 338138"/>
                <a:gd name="connsiteY19" fmla="*/ 191940 h 336551"/>
                <a:gd name="connsiteX20" fmla="*/ 96837 w 338138"/>
                <a:gd name="connsiteY20" fmla="*/ 107802 h 336551"/>
                <a:gd name="connsiteX21" fmla="*/ 120477 w 338138"/>
                <a:gd name="connsiteY21" fmla="*/ 84138 h 336551"/>
                <a:gd name="connsiteX22" fmla="*/ 23878 w 338138"/>
                <a:gd name="connsiteY22" fmla="*/ 84138 h 336551"/>
                <a:gd name="connsiteX23" fmla="*/ 75613 w 338138"/>
                <a:gd name="connsiteY23" fmla="*/ 84138 h 336551"/>
                <a:gd name="connsiteX24" fmla="*/ 72960 w 338138"/>
                <a:gd name="connsiteY24" fmla="*/ 95970 h 336551"/>
                <a:gd name="connsiteX25" fmla="*/ 72960 w 338138"/>
                <a:gd name="connsiteY25" fmla="*/ 216918 h 336551"/>
                <a:gd name="connsiteX26" fmla="*/ 96838 w 338138"/>
                <a:gd name="connsiteY26" fmla="*/ 240582 h 336551"/>
                <a:gd name="connsiteX27" fmla="*/ 96838 w 338138"/>
                <a:gd name="connsiteY27" fmla="*/ 336551 h 336551"/>
                <a:gd name="connsiteX28" fmla="*/ 23878 w 338138"/>
                <a:gd name="connsiteY28" fmla="*/ 336551 h 336551"/>
                <a:gd name="connsiteX29" fmla="*/ 23878 w 338138"/>
                <a:gd name="connsiteY29" fmla="*/ 216918 h 336551"/>
                <a:gd name="connsiteX30" fmla="*/ 0 w 338138"/>
                <a:gd name="connsiteY30" fmla="*/ 191940 h 336551"/>
                <a:gd name="connsiteX31" fmla="*/ 0 w 338138"/>
                <a:gd name="connsiteY31" fmla="*/ 107802 h 336551"/>
                <a:gd name="connsiteX32" fmla="*/ 23878 w 338138"/>
                <a:gd name="connsiteY32" fmla="*/ 84138 h 336551"/>
                <a:gd name="connsiteX33" fmla="*/ 265257 w 338138"/>
                <a:gd name="connsiteY33" fmla="*/ 0 h 336551"/>
                <a:gd name="connsiteX34" fmla="*/ 301625 w 338138"/>
                <a:gd name="connsiteY34" fmla="*/ 35069 h 336551"/>
                <a:gd name="connsiteX35" fmla="*/ 265257 w 338138"/>
                <a:gd name="connsiteY35" fmla="*/ 71438 h 336551"/>
                <a:gd name="connsiteX36" fmla="*/ 248371 w 338138"/>
                <a:gd name="connsiteY36" fmla="*/ 66242 h 336551"/>
                <a:gd name="connsiteX37" fmla="*/ 245774 w 338138"/>
                <a:gd name="connsiteY37" fmla="*/ 64944 h 336551"/>
                <a:gd name="connsiteX38" fmla="*/ 230187 w 338138"/>
                <a:gd name="connsiteY38" fmla="*/ 35069 h 336551"/>
                <a:gd name="connsiteX39" fmla="*/ 265257 w 338138"/>
                <a:gd name="connsiteY39" fmla="*/ 0 h 336551"/>
                <a:gd name="connsiteX40" fmla="*/ 169069 w 338138"/>
                <a:gd name="connsiteY40" fmla="*/ 0 h 336551"/>
                <a:gd name="connsiteX41" fmla="*/ 204788 w 338138"/>
                <a:gd name="connsiteY41" fmla="*/ 35719 h 336551"/>
                <a:gd name="connsiteX42" fmla="*/ 169069 w 338138"/>
                <a:gd name="connsiteY42" fmla="*/ 71438 h 336551"/>
                <a:gd name="connsiteX43" fmla="*/ 133350 w 338138"/>
                <a:gd name="connsiteY43" fmla="*/ 35719 h 336551"/>
                <a:gd name="connsiteX44" fmla="*/ 169069 w 338138"/>
                <a:gd name="connsiteY44" fmla="*/ 0 h 336551"/>
                <a:gd name="connsiteX45" fmla="*/ 72880 w 338138"/>
                <a:gd name="connsiteY45" fmla="*/ 0 h 336551"/>
                <a:gd name="connsiteX46" fmla="*/ 107950 w 338138"/>
                <a:gd name="connsiteY46" fmla="*/ 35069 h 336551"/>
                <a:gd name="connsiteX47" fmla="*/ 92363 w 338138"/>
                <a:gd name="connsiteY47" fmla="*/ 64944 h 336551"/>
                <a:gd name="connsiteX48" fmla="*/ 89766 w 338138"/>
                <a:gd name="connsiteY48" fmla="*/ 66242 h 336551"/>
                <a:gd name="connsiteX49" fmla="*/ 72880 w 338138"/>
                <a:gd name="connsiteY49" fmla="*/ 71438 h 336551"/>
                <a:gd name="connsiteX50" fmla="*/ 36512 w 338138"/>
                <a:gd name="connsiteY50" fmla="*/ 35069 h 336551"/>
                <a:gd name="connsiteX51" fmla="*/ 72880 w 338138"/>
                <a:gd name="connsiteY51" fmla="*/ 0 h 3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336551">
                  <a:moveTo>
                    <a:pt x="262525" y="84138"/>
                  </a:moveTo>
                  <a:cubicBezTo>
                    <a:pt x="262525" y="84138"/>
                    <a:pt x="262525" y="84138"/>
                    <a:pt x="314260" y="84138"/>
                  </a:cubicBezTo>
                  <a:cubicBezTo>
                    <a:pt x="338138" y="84138"/>
                    <a:pt x="338138" y="107802"/>
                    <a:pt x="338138" y="107802"/>
                  </a:cubicBezTo>
                  <a:cubicBezTo>
                    <a:pt x="338138" y="107802"/>
                    <a:pt x="338138" y="107802"/>
                    <a:pt x="338138" y="191940"/>
                  </a:cubicBezTo>
                  <a:cubicBezTo>
                    <a:pt x="338138" y="216918"/>
                    <a:pt x="314260" y="216918"/>
                    <a:pt x="314260" y="216918"/>
                  </a:cubicBezTo>
                  <a:cubicBezTo>
                    <a:pt x="314260" y="216918"/>
                    <a:pt x="314260" y="216918"/>
                    <a:pt x="314260" y="336551"/>
                  </a:cubicBezTo>
                  <a:cubicBezTo>
                    <a:pt x="314260" y="336551"/>
                    <a:pt x="314260" y="336551"/>
                    <a:pt x="241300" y="336551"/>
                  </a:cubicBezTo>
                  <a:cubicBezTo>
                    <a:pt x="241300" y="336551"/>
                    <a:pt x="241300" y="336551"/>
                    <a:pt x="241300" y="240582"/>
                  </a:cubicBezTo>
                  <a:cubicBezTo>
                    <a:pt x="241300" y="240582"/>
                    <a:pt x="265178" y="240582"/>
                    <a:pt x="265178" y="216918"/>
                  </a:cubicBezTo>
                  <a:cubicBezTo>
                    <a:pt x="265178" y="216918"/>
                    <a:pt x="265178" y="216918"/>
                    <a:pt x="265178" y="95970"/>
                  </a:cubicBezTo>
                  <a:cubicBezTo>
                    <a:pt x="265178" y="95970"/>
                    <a:pt x="265178" y="90711"/>
                    <a:pt x="262525" y="84138"/>
                  </a:cubicBezTo>
                  <a:close/>
                  <a:moveTo>
                    <a:pt x="120477" y="84138"/>
                  </a:moveTo>
                  <a:cubicBezTo>
                    <a:pt x="120477" y="84138"/>
                    <a:pt x="120477" y="84138"/>
                    <a:pt x="217661" y="84138"/>
                  </a:cubicBezTo>
                  <a:cubicBezTo>
                    <a:pt x="241300" y="84138"/>
                    <a:pt x="241300" y="107802"/>
                    <a:pt x="241300" y="107802"/>
                  </a:cubicBezTo>
                  <a:lnTo>
                    <a:pt x="241300" y="191940"/>
                  </a:lnTo>
                  <a:cubicBezTo>
                    <a:pt x="241300" y="216918"/>
                    <a:pt x="217661" y="216918"/>
                    <a:pt x="217661" y="216918"/>
                  </a:cubicBezTo>
                  <a:cubicBezTo>
                    <a:pt x="217661" y="216918"/>
                    <a:pt x="217661" y="216918"/>
                    <a:pt x="217661" y="336551"/>
                  </a:cubicBezTo>
                  <a:cubicBezTo>
                    <a:pt x="217661" y="336551"/>
                    <a:pt x="217661" y="336551"/>
                    <a:pt x="120477" y="336551"/>
                  </a:cubicBezTo>
                  <a:cubicBezTo>
                    <a:pt x="120477" y="336551"/>
                    <a:pt x="120477" y="336551"/>
                    <a:pt x="120477" y="216918"/>
                  </a:cubicBezTo>
                  <a:cubicBezTo>
                    <a:pt x="120477" y="216918"/>
                    <a:pt x="96837" y="216918"/>
                    <a:pt x="96837" y="191940"/>
                  </a:cubicBezTo>
                  <a:cubicBezTo>
                    <a:pt x="96837" y="191940"/>
                    <a:pt x="96837" y="191940"/>
                    <a:pt x="96837" y="107802"/>
                  </a:cubicBezTo>
                  <a:cubicBezTo>
                    <a:pt x="96837" y="84138"/>
                    <a:pt x="120477" y="84138"/>
                    <a:pt x="120477" y="84138"/>
                  </a:cubicBezTo>
                  <a:close/>
                  <a:moveTo>
                    <a:pt x="23878" y="84138"/>
                  </a:moveTo>
                  <a:cubicBezTo>
                    <a:pt x="23878" y="84138"/>
                    <a:pt x="23878" y="84138"/>
                    <a:pt x="75613" y="84138"/>
                  </a:cubicBezTo>
                  <a:cubicBezTo>
                    <a:pt x="72960" y="90711"/>
                    <a:pt x="72960" y="95970"/>
                    <a:pt x="72960" y="95970"/>
                  </a:cubicBezTo>
                  <a:cubicBezTo>
                    <a:pt x="72960" y="95970"/>
                    <a:pt x="72960" y="95970"/>
                    <a:pt x="72960" y="216918"/>
                  </a:cubicBezTo>
                  <a:cubicBezTo>
                    <a:pt x="72960" y="240582"/>
                    <a:pt x="96838" y="240582"/>
                    <a:pt x="96838" y="240582"/>
                  </a:cubicBezTo>
                  <a:cubicBezTo>
                    <a:pt x="96838" y="240582"/>
                    <a:pt x="96838" y="240582"/>
                    <a:pt x="96838" y="336551"/>
                  </a:cubicBezTo>
                  <a:cubicBezTo>
                    <a:pt x="96838" y="336551"/>
                    <a:pt x="96838" y="336551"/>
                    <a:pt x="23878" y="336551"/>
                  </a:cubicBezTo>
                  <a:cubicBezTo>
                    <a:pt x="23878" y="336551"/>
                    <a:pt x="23878" y="336551"/>
                    <a:pt x="23878" y="216918"/>
                  </a:cubicBezTo>
                  <a:cubicBezTo>
                    <a:pt x="23878" y="216918"/>
                    <a:pt x="0" y="216918"/>
                    <a:pt x="0" y="191940"/>
                  </a:cubicBezTo>
                  <a:cubicBezTo>
                    <a:pt x="0" y="191940"/>
                    <a:pt x="0" y="191940"/>
                    <a:pt x="0" y="107802"/>
                  </a:cubicBezTo>
                  <a:cubicBezTo>
                    <a:pt x="0" y="84138"/>
                    <a:pt x="23878" y="84138"/>
                    <a:pt x="23878" y="84138"/>
                  </a:cubicBezTo>
                  <a:close/>
                  <a:moveTo>
                    <a:pt x="265257" y="0"/>
                  </a:moveTo>
                  <a:cubicBezTo>
                    <a:pt x="284740" y="0"/>
                    <a:pt x="301625" y="15586"/>
                    <a:pt x="301625" y="35069"/>
                  </a:cubicBezTo>
                  <a:cubicBezTo>
                    <a:pt x="301625" y="55851"/>
                    <a:pt x="284740" y="71438"/>
                    <a:pt x="265257" y="71438"/>
                  </a:cubicBezTo>
                  <a:cubicBezTo>
                    <a:pt x="258762" y="71438"/>
                    <a:pt x="253567" y="70139"/>
                    <a:pt x="248371" y="66242"/>
                  </a:cubicBezTo>
                  <a:cubicBezTo>
                    <a:pt x="248371" y="66242"/>
                    <a:pt x="247072" y="66242"/>
                    <a:pt x="245774" y="64944"/>
                  </a:cubicBezTo>
                  <a:cubicBezTo>
                    <a:pt x="236681" y="59748"/>
                    <a:pt x="230187" y="48058"/>
                    <a:pt x="230187" y="35069"/>
                  </a:cubicBezTo>
                  <a:cubicBezTo>
                    <a:pt x="230187" y="15586"/>
                    <a:pt x="245774" y="0"/>
                    <a:pt x="265257" y="0"/>
                  </a:cubicBezTo>
                  <a:close/>
                  <a:moveTo>
                    <a:pt x="169069" y="0"/>
                  </a:moveTo>
                  <a:cubicBezTo>
                    <a:pt x="188796" y="0"/>
                    <a:pt x="204788" y="15992"/>
                    <a:pt x="204788" y="35719"/>
                  </a:cubicBezTo>
                  <a:cubicBezTo>
                    <a:pt x="204788" y="55446"/>
                    <a:pt x="188796" y="71438"/>
                    <a:pt x="169069" y="71438"/>
                  </a:cubicBezTo>
                  <a:cubicBezTo>
                    <a:pt x="149342" y="71438"/>
                    <a:pt x="133350" y="55446"/>
                    <a:pt x="133350" y="35719"/>
                  </a:cubicBezTo>
                  <a:cubicBezTo>
                    <a:pt x="133350" y="15992"/>
                    <a:pt x="149342" y="0"/>
                    <a:pt x="169069" y="0"/>
                  </a:cubicBezTo>
                  <a:close/>
                  <a:moveTo>
                    <a:pt x="72880" y="0"/>
                  </a:moveTo>
                  <a:cubicBezTo>
                    <a:pt x="92363" y="0"/>
                    <a:pt x="107950" y="15586"/>
                    <a:pt x="107950" y="35069"/>
                  </a:cubicBezTo>
                  <a:cubicBezTo>
                    <a:pt x="107950" y="48058"/>
                    <a:pt x="101456" y="59748"/>
                    <a:pt x="92363" y="64944"/>
                  </a:cubicBezTo>
                  <a:cubicBezTo>
                    <a:pt x="91065" y="66242"/>
                    <a:pt x="89766" y="66242"/>
                    <a:pt x="89766" y="66242"/>
                  </a:cubicBezTo>
                  <a:cubicBezTo>
                    <a:pt x="84570" y="70139"/>
                    <a:pt x="79375" y="71438"/>
                    <a:pt x="72880" y="71438"/>
                  </a:cubicBezTo>
                  <a:cubicBezTo>
                    <a:pt x="53397" y="71438"/>
                    <a:pt x="36512" y="55851"/>
                    <a:pt x="36512" y="35069"/>
                  </a:cubicBezTo>
                  <a:cubicBezTo>
                    <a:pt x="36512" y="15586"/>
                    <a:pt x="53397" y="0"/>
                    <a:pt x="728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93395" y="72644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（三）国家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助学金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>
            <a:noAutofit/>
          </a:bodyPr>
          <a:lstStyle/>
          <a:p>
            <a:r>
              <a:rPr lang="zh-CN" altLang="en-US" sz="2800" dirty="0"/>
              <a:t>二、国家</a:t>
            </a:r>
            <a:r>
              <a:rPr lang="zh-CN" altLang="en-US" sz="2800" dirty="0"/>
              <a:t>三金</a:t>
            </a:r>
            <a:endParaRPr lang="zh-CN" altLang="en-US" sz="2800" dirty="0"/>
          </a:p>
        </p:txBody>
      </p:sp>
      <p:sp>
        <p:nvSpPr>
          <p:cNvPr id="2" name="文本框 1"/>
          <p:cNvSpPr txBox="1"/>
          <p:nvPr/>
        </p:nvSpPr>
        <p:spPr>
          <a:xfrm>
            <a:off x="493395" y="72644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（三）国家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助学金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73162" y="1701575"/>
            <a:ext cx="220324" cy="466158"/>
          </a:xfrm>
          <a:prstGeom prst="rect">
            <a:avLst/>
          </a:prstGeom>
          <a:solidFill>
            <a:srgbClr val="D6DCE4">
              <a:lumMod val="25000"/>
            </a:srgbClr>
          </a:solidFill>
          <a:ln>
            <a:noFill/>
          </a:ln>
        </p:spPr>
        <p:style>
          <a:lnRef idx="2">
            <a:srgbClr val="D6DCE4">
              <a:shade val="50000"/>
            </a:srgbClr>
          </a:lnRef>
          <a:fillRef idx="1">
            <a:srgbClr val="D6DCE4"/>
          </a:fillRef>
          <a:effectRef idx="0">
            <a:srgbClr val="D6DCE4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273162" y="2160020"/>
            <a:ext cx="11451772" cy="4124666"/>
          </a:xfrm>
          <a:prstGeom prst="rect">
            <a:avLst/>
          </a:prstGeom>
          <a:pattFill prst="ltUpDiag">
            <a:fgClr>
              <a:srgbClr val="D6DCE4">
                <a:lumMod val="75000"/>
              </a:srgbClr>
            </a:fgClr>
            <a:bgClr>
              <a:srgbClr val="D6DCE4"/>
            </a:bgClr>
          </a:pattFill>
          <a:ln>
            <a:noFill/>
          </a:ln>
        </p:spPr>
        <p:style>
          <a:lnRef idx="2">
            <a:srgbClr val="D6DCE4">
              <a:shade val="50000"/>
            </a:srgbClr>
          </a:lnRef>
          <a:fillRef idx="1">
            <a:srgbClr val="D6DCE4"/>
          </a:fillRef>
          <a:effectRef idx="0">
            <a:srgbClr val="D6DCE4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493486" y="1712686"/>
            <a:ext cx="11219543" cy="4368800"/>
          </a:xfrm>
          <a:prstGeom prst="rect">
            <a:avLst/>
          </a:prstGeom>
          <a:solidFill>
            <a:srgbClr val="FFFFFF"/>
          </a:solidFill>
          <a:ln w="28575">
            <a:solidFill>
              <a:srgbClr val="D6DCE4">
                <a:lumMod val="75000"/>
              </a:srgbClr>
            </a:solidFill>
          </a:ln>
        </p:spPr>
        <p:style>
          <a:lnRef idx="2">
            <a:srgbClr val="D6DCE4">
              <a:shade val="50000"/>
            </a:srgbClr>
          </a:lnRef>
          <a:fillRef idx="1">
            <a:srgbClr val="D6DCE4"/>
          </a:fillRef>
          <a:effectRef idx="0">
            <a:srgbClr val="D6DCE4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4"/>
            </p:custDataLst>
          </p:nvPr>
        </p:nvSpPr>
        <p:spPr>
          <a:xfrm>
            <a:off x="676910" y="3708400"/>
            <a:ext cx="10852150" cy="1931035"/>
          </a:xfrm>
          <a:prstGeom prst="rect">
            <a:avLst/>
          </a:prstGeom>
          <a:noFill/>
        </p:spPr>
        <p:txBody>
          <a:bodyPr wrap="square" lIns="101600" tIns="0" rIns="82550" bIns="0" rtlCol="0"/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indent="0" algn="l" fontAlgn="ctr">
              <a:buFont typeface="Wingdings" panose="05000000000000000000" pitchFamily="2" charset="2"/>
              <a:buNone/>
            </a:pPr>
            <a:r>
              <a:rPr lang="en-US" altLang="zh-CN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5.</a:t>
            </a:r>
            <a:r>
              <a:rPr lang="zh-CN" altLang="en-US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注意事项：</a:t>
            </a:r>
            <a:endParaRPr lang="zh-CN" altLang="en-US" sz="2400" b="1" dirty="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l" fontAlgn="ctr">
              <a:buFont typeface="Wingdings" panose="05000000000000000000" pitchFamily="2" charset="2"/>
              <a:buNone/>
            </a:pP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0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）国家奖学金、国家励志奖学金、国家助学金简称“国家三金”；</a:t>
            </a:r>
            <a:endParaRPr lang="zh-CN" altLang="en-US" sz="2000" dirty="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l" fontAlgn="ctr">
              <a:buFont typeface="Wingdings" panose="05000000000000000000" pitchFamily="2" charset="2"/>
              <a:buNone/>
            </a:pP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0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）国家助学金评定和发放以本年度家庭经济困难量化成绩为依据。</a:t>
            </a:r>
            <a:endParaRPr lang="zh-CN" altLang="en-US" sz="2000" b="0" i="0" u="none" strike="noStrike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fontAlgn="ctr"/>
            <a:endParaRPr lang="zh-CN" altLang="en-US" sz="2000"/>
          </a:p>
          <a:p>
            <a:pPr fontAlgn="ctr"/>
            <a:endParaRPr lang="zh-CN" altLang="en-US" sz="2000" b="1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5"/>
            </p:custDataLst>
          </p:nvPr>
        </p:nvSpPr>
        <p:spPr>
          <a:xfrm>
            <a:off x="757555" y="2331720"/>
            <a:ext cx="10852150" cy="1259205"/>
          </a:xfrm>
          <a:prstGeom prst="rect">
            <a:avLst/>
          </a:prstGeom>
          <a:noFill/>
        </p:spPr>
        <p:txBody>
          <a:bodyPr wrap="square" lIns="101600" tIns="0" rIns="82550" bIns="0" rtlCol="0">
            <a:norm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algn="l">
              <a:lnSpc>
                <a:spcPct val="12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4.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评审条件：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申请者必须为当年经学校认定的家庭经济困难学生，生活俭朴，不铺张浪费。</a:t>
            </a:r>
            <a:endParaRPr lang="zh-CN" altLang="en-US" sz="20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zh-CN" altLang="en-US" sz="2800" dirty="0"/>
              <a:t>二、国家三金</a:t>
            </a:r>
            <a:endParaRPr lang="zh-CN" altLang="en-US" sz="2800" dirty="0"/>
          </a:p>
          <a:p>
            <a:endParaRPr lang="zh-CN" altLang="en-US" sz="2800" dirty="0"/>
          </a:p>
        </p:txBody>
      </p:sp>
      <p:cxnSp>
        <p:nvCxnSpPr>
          <p:cNvPr id="30" name="直接连接符 29"/>
          <p:cNvCxnSpPr/>
          <p:nvPr>
            <p:custDataLst>
              <p:tags r:id="rId1"/>
            </p:custDataLst>
          </p:nvPr>
        </p:nvCxnSpPr>
        <p:spPr>
          <a:xfrm>
            <a:off x="86360" y="4341525"/>
            <a:ext cx="12020657" cy="0"/>
          </a:xfrm>
          <a:prstGeom prst="line">
            <a:avLst/>
          </a:prstGeom>
          <a:ln w="25400">
            <a:solidFill>
              <a:srgbClr val="B2B2B2"/>
            </a:solidFill>
            <a:headEnd type="none" w="lg" len="lg"/>
            <a:tailEnd type="stealth" w="lg" len="lg"/>
          </a:ln>
        </p:spPr>
        <p:style>
          <a:lnRef idx="1">
            <a:srgbClr val="27BDBA"/>
          </a:lnRef>
          <a:fillRef idx="0">
            <a:srgbClr val="27BDBA"/>
          </a:fillRef>
          <a:effectRef idx="0">
            <a:srgbClr val="27BDBA"/>
          </a:effectRef>
          <a:fontRef idx="minor">
            <a:sysClr val="windowText" lastClr="000000"/>
          </a:fontRef>
        </p:style>
      </p:cxnSp>
      <p:grpSp>
        <p:nvGrpSpPr>
          <p:cNvPr id="51" name="组合 50"/>
          <p:cNvGrpSpPr/>
          <p:nvPr>
            <p:custDataLst>
              <p:tags r:id="rId2"/>
            </p:custDataLst>
          </p:nvPr>
        </p:nvGrpSpPr>
        <p:grpSpPr>
          <a:xfrm>
            <a:off x="342628" y="2302734"/>
            <a:ext cx="1802870" cy="2113579"/>
            <a:chOff x="863600" y="2578100"/>
            <a:chExt cx="1384300" cy="1622872"/>
          </a:xfrm>
        </p:grpSpPr>
        <p:sp>
          <p:nvSpPr>
            <p:cNvPr id="31" name="椭圆 30"/>
            <p:cNvSpPr/>
            <p:nvPr>
              <p:custDataLst>
                <p:tags r:id="rId3"/>
              </p:custDataLst>
            </p:nvPr>
          </p:nvSpPr>
          <p:spPr>
            <a:xfrm>
              <a:off x="959643" y="4085777"/>
              <a:ext cx="115195" cy="115195"/>
            </a:xfrm>
            <a:prstGeom prst="ellipse">
              <a:avLst/>
            </a:prstGeom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863600" y="3568700"/>
              <a:ext cx="342900" cy="3429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01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863600" y="2578100"/>
              <a:ext cx="13843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学生申请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7" name="直接连接符 36"/>
            <p:cNvCxnSpPr/>
            <p:nvPr>
              <p:custDataLst>
                <p:tags r:id="rId6"/>
              </p:custDataLst>
            </p:nvPr>
          </p:nvCxnSpPr>
          <p:spPr>
            <a:xfrm>
              <a:off x="1303875" y="3740150"/>
              <a:ext cx="540000" cy="0"/>
            </a:xfrm>
            <a:prstGeom prst="line">
              <a:avLst/>
            </a:prstGeom>
            <a:ln w="25400">
              <a:solidFill>
                <a:srgbClr val="27BDBA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9" name="组合 48"/>
          <p:cNvGrpSpPr/>
          <p:nvPr>
            <p:custDataLst>
              <p:tags r:id="rId7"/>
            </p:custDataLst>
          </p:nvPr>
        </p:nvGrpSpPr>
        <p:grpSpPr>
          <a:xfrm>
            <a:off x="3612057" y="2303369"/>
            <a:ext cx="1802870" cy="2113579"/>
            <a:chOff x="3373970" y="2578100"/>
            <a:chExt cx="1384300" cy="1622872"/>
          </a:xfrm>
        </p:grpSpPr>
        <p:sp>
          <p:nvSpPr>
            <p:cNvPr id="33" name="椭圆 32"/>
            <p:cNvSpPr/>
            <p:nvPr>
              <p:custDataLst>
                <p:tags r:id="rId8"/>
              </p:custDataLst>
            </p:nvPr>
          </p:nvSpPr>
          <p:spPr>
            <a:xfrm>
              <a:off x="3482873" y="4085777"/>
              <a:ext cx="115195" cy="115195"/>
            </a:xfrm>
            <a:prstGeom prst="ellipse">
              <a:avLst/>
            </a:prstGeom>
            <a:solidFill>
              <a:srgbClr val="CFD90A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9"/>
              </p:custDataLst>
            </p:nvPr>
          </p:nvSpPr>
          <p:spPr>
            <a:xfrm>
              <a:off x="3373970" y="3568700"/>
              <a:ext cx="342900" cy="342900"/>
            </a:xfrm>
            <a:prstGeom prst="rect">
              <a:avLst/>
            </a:pr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03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0"/>
              </p:custDataLst>
            </p:nvPr>
          </p:nvSpPr>
          <p:spPr>
            <a:xfrm>
              <a:off x="3373970" y="2578100"/>
              <a:ext cx="1384300" cy="914400"/>
            </a:xfrm>
            <a:prstGeom prst="rect">
              <a:avLst/>
            </a:pr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书院国家奖助学金评审小组审议、公示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8" name="直接连接符 37"/>
            <p:cNvCxnSpPr/>
            <p:nvPr>
              <p:custDataLst>
                <p:tags r:id="rId11"/>
              </p:custDataLst>
            </p:nvPr>
          </p:nvCxnSpPr>
          <p:spPr>
            <a:xfrm>
              <a:off x="3813541" y="3740150"/>
              <a:ext cx="540000" cy="0"/>
            </a:xfrm>
            <a:prstGeom prst="line">
              <a:avLst/>
            </a:prstGeom>
            <a:ln w="25400">
              <a:solidFill>
                <a:srgbClr val="CFD90A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7" name="组合 46"/>
          <p:cNvGrpSpPr/>
          <p:nvPr>
            <p:custDataLst>
              <p:tags r:id="rId12"/>
            </p:custDataLst>
          </p:nvPr>
        </p:nvGrpSpPr>
        <p:grpSpPr>
          <a:xfrm>
            <a:off x="6881486" y="2302734"/>
            <a:ext cx="1802870" cy="2113579"/>
            <a:chOff x="5884340" y="2578100"/>
            <a:chExt cx="1384300" cy="1622872"/>
          </a:xfrm>
        </p:grpSpPr>
        <p:sp>
          <p:nvSpPr>
            <p:cNvPr id="35" name="椭圆 34"/>
            <p:cNvSpPr/>
            <p:nvPr>
              <p:custDataLst>
                <p:tags r:id="rId13"/>
              </p:custDataLst>
            </p:nvPr>
          </p:nvSpPr>
          <p:spPr>
            <a:xfrm>
              <a:off x="6006103" y="4085777"/>
              <a:ext cx="115195" cy="115195"/>
            </a:xfrm>
            <a:prstGeom prst="ellipse">
              <a:avLst/>
            </a:prstGeom>
            <a:solidFill>
              <a:srgbClr val="4472C4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4"/>
              </p:custDataLst>
            </p:nvPr>
          </p:nvSpPr>
          <p:spPr>
            <a:xfrm>
              <a:off x="5884340" y="3568700"/>
              <a:ext cx="342900" cy="3429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05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5"/>
              </p:custDataLst>
            </p:nvPr>
          </p:nvSpPr>
          <p:spPr>
            <a:xfrm>
              <a:off x="5884340" y="2578100"/>
              <a:ext cx="1384300" cy="9144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公示期无异议，报大学生资助工作领导小组审议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9" name="直接连接符 38"/>
            <p:cNvCxnSpPr/>
            <p:nvPr>
              <p:custDataLst>
                <p:tags r:id="rId16"/>
              </p:custDataLst>
            </p:nvPr>
          </p:nvCxnSpPr>
          <p:spPr>
            <a:xfrm>
              <a:off x="6323207" y="3740150"/>
              <a:ext cx="540000" cy="0"/>
            </a:xfrm>
            <a:prstGeom prst="line">
              <a:avLst/>
            </a:prstGeom>
            <a:ln w="25400">
              <a:solidFill>
                <a:srgbClr val="4472C4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50" name="组合 49"/>
          <p:cNvGrpSpPr/>
          <p:nvPr>
            <p:custDataLst>
              <p:tags r:id="rId17"/>
            </p:custDataLst>
          </p:nvPr>
        </p:nvGrpSpPr>
        <p:grpSpPr>
          <a:xfrm>
            <a:off x="1977342" y="4266287"/>
            <a:ext cx="1802870" cy="2113580"/>
            <a:chOff x="2118785" y="4085777"/>
            <a:chExt cx="1384300" cy="1622873"/>
          </a:xfrm>
        </p:grpSpPr>
        <p:sp>
          <p:nvSpPr>
            <p:cNvPr id="32" name="椭圆 31"/>
            <p:cNvSpPr/>
            <p:nvPr>
              <p:custDataLst>
                <p:tags r:id="rId18"/>
              </p:custDataLst>
            </p:nvPr>
          </p:nvSpPr>
          <p:spPr>
            <a:xfrm>
              <a:off x="2221258" y="4085777"/>
              <a:ext cx="115195" cy="115195"/>
            </a:xfrm>
            <a:prstGeom prst="ellipse">
              <a:avLst/>
            </a:prstGeom>
            <a:solidFill>
              <a:srgbClr val="66D9AB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9"/>
              </p:custDataLst>
            </p:nvPr>
          </p:nvSpPr>
          <p:spPr>
            <a:xfrm>
              <a:off x="2118785" y="4375150"/>
              <a:ext cx="342900" cy="342900"/>
            </a:xfrm>
            <a:prstGeom prst="rect">
              <a:avLst/>
            </a:pr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02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20"/>
              </p:custDataLst>
            </p:nvPr>
          </p:nvSpPr>
          <p:spPr>
            <a:xfrm>
              <a:off x="2118785" y="4794250"/>
              <a:ext cx="1384300" cy="914400"/>
            </a:xfrm>
            <a:prstGeom prst="rect">
              <a:avLst/>
            </a:pr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班级评定、公示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0" name="直接连接符 39"/>
            <p:cNvCxnSpPr/>
            <p:nvPr>
              <p:custDataLst>
                <p:tags r:id="rId21"/>
              </p:custDataLst>
            </p:nvPr>
          </p:nvCxnSpPr>
          <p:spPr>
            <a:xfrm>
              <a:off x="2558708" y="4546600"/>
              <a:ext cx="540000" cy="0"/>
            </a:xfrm>
            <a:prstGeom prst="line">
              <a:avLst/>
            </a:prstGeom>
            <a:ln w="25400">
              <a:solidFill>
                <a:srgbClr val="66D9AB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8" name="组合 47"/>
          <p:cNvGrpSpPr/>
          <p:nvPr>
            <p:custDataLst>
              <p:tags r:id="rId22"/>
            </p:custDataLst>
          </p:nvPr>
        </p:nvGrpSpPr>
        <p:grpSpPr>
          <a:xfrm>
            <a:off x="5246771" y="4266287"/>
            <a:ext cx="1802870" cy="2113580"/>
            <a:chOff x="4629155" y="4085777"/>
            <a:chExt cx="1384300" cy="1622873"/>
          </a:xfrm>
        </p:grpSpPr>
        <p:sp>
          <p:nvSpPr>
            <p:cNvPr id="34" name="椭圆 33"/>
            <p:cNvSpPr/>
            <p:nvPr>
              <p:custDataLst>
                <p:tags r:id="rId23"/>
              </p:custDataLst>
            </p:nvPr>
          </p:nvSpPr>
          <p:spPr>
            <a:xfrm>
              <a:off x="4744488" y="4085777"/>
              <a:ext cx="115195" cy="115195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24"/>
              </p:custDataLst>
            </p:nvPr>
          </p:nvSpPr>
          <p:spPr>
            <a:xfrm>
              <a:off x="4629155" y="4375150"/>
              <a:ext cx="342900" cy="3429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04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25"/>
              </p:custDataLst>
            </p:nvPr>
          </p:nvSpPr>
          <p:spPr>
            <a:xfrm>
              <a:off x="4629155" y="4794250"/>
              <a:ext cx="13843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学生处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审核、公示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1" name="直接连接符 40"/>
            <p:cNvCxnSpPr/>
            <p:nvPr>
              <p:custDataLst>
                <p:tags r:id="rId26"/>
              </p:custDataLst>
            </p:nvPr>
          </p:nvCxnSpPr>
          <p:spPr>
            <a:xfrm>
              <a:off x="5068374" y="4546600"/>
              <a:ext cx="540000" cy="0"/>
            </a:xfrm>
            <a:prstGeom prst="line">
              <a:avLst/>
            </a:prstGeom>
            <a:ln w="25400">
              <a:solidFill>
                <a:srgbClr val="FFC000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6" name="组合 45"/>
          <p:cNvGrpSpPr/>
          <p:nvPr>
            <p:custDataLst>
              <p:tags r:id="rId27"/>
            </p:custDataLst>
          </p:nvPr>
        </p:nvGrpSpPr>
        <p:grpSpPr>
          <a:xfrm>
            <a:off x="8516202" y="4266287"/>
            <a:ext cx="1802870" cy="2113580"/>
            <a:chOff x="7139526" y="4085777"/>
            <a:chExt cx="1384300" cy="1622873"/>
          </a:xfrm>
        </p:grpSpPr>
        <p:sp>
          <p:nvSpPr>
            <p:cNvPr id="36" name="椭圆 35"/>
            <p:cNvSpPr/>
            <p:nvPr>
              <p:custDataLst>
                <p:tags r:id="rId28"/>
              </p:custDataLst>
            </p:nvPr>
          </p:nvSpPr>
          <p:spPr>
            <a:xfrm>
              <a:off x="7267717" y="4085777"/>
              <a:ext cx="115195" cy="115195"/>
            </a:xfrm>
            <a:prstGeom prst="ellipse">
              <a:avLst/>
            </a:prstGeom>
            <a:solidFill>
              <a:srgbClr val="70AD47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29"/>
              </p:custDataLst>
            </p:nvPr>
          </p:nvSpPr>
          <p:spPr>
            <a:xfrm>
              <a:off x="7139526" y="4375150"/>
              <a:ext cx="342900" cy="342900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06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30"/>
              </p:custDataLst>
            </p:nvPr>
          </p:nvSpPr>
          <p:spPr>
            <a:xfrm>
              <a:off x="7139526" y="4794250"/>
              <a:ext cx="1384300" cy="914400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报院务会批准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2" name="直接连接符 41"/>
            <p:cNvCxnSpPr/>
            <p:nvPr>
              <p:custDataLst>
                <p:tags r:id="rId31"/>
              </p:custDataLst>
            </p:nvPr>
          </p:nvCxnSpPr>
          <p:spPr>
            <a:xfrm>
              <a:off x="7578039" y="4546600"/>
              <a:ext cx="540000" cy="0"/>
            </a:xfrm>
            <a:prstGeom prst="line">
              <a:avLst/>
            </a:prstGeom>
            <a:ln w="25400">
              <a:solidFill>
                <a:srgbClr val="70AD47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2" name="组合 1"/>
          <p:cNvGrpSpPr/>
          <p:nvPr>
            <p:custDataLst>
              <p:tags r:id="rId32"/>
            </p:custDataLst>
          </p:nvPr>
        </p:nvGrpSpPr>
        <p:grpSpPr>
          <a:xfrm>
            <a:off x="10123332" y="2303466"/>
            <a:ext cx="1802870" cy="2113579"/>
            <a:chOff x="5884340" y="2578100"/>
            <a:chExt cx="1384300" cy="1622872"/>
          </a:xfrm>
        </p:grpSpPr>
        <p:sp>
          <p:nvSpPr>
            <p:cNvPr id="6" name="椭圆 5"/>
            <p:cNvSpPr/>
            <p:nvPr>
              <p:custDataLst>
                <p:tags r:id="rId33"/>
              </p:custDataLst>
            </p:nvPr>
          </p:nvSpPr>
          <p:spPr>
            <a:xfrm>
              <a:off x="6006103" y="4085777"/>
              <a:ext cx="115195" cy="115195"/>
            </a:xfrm>
            <a:prstGeom prst="ellipse">
              <a:avLst/>
            </a:prstGeom>
            <a:solidFill>
              <a:srgbClr val="4472C4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34"/>
              </p:custDataLst>
            </p:nvPr>
          </p:nvSpPr>
          <p:spPr>
            <a:xfrm>
              <a:off x="5884340" y="3568496"/>
              <a:ext cx="342678" cy="34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07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5"/>
              </p:custDataLst>
            </p:nvPr>
          </p:nvSpPr>
          <p:spPr>
            <a:xfrm>
              <a:off x="5884340" y="2578100"/>
              <a:ext cx="1384300" cy="91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报河南省学生</a:t>
              </a:r>
              <a:endParaRPr lang="zh-CN" altLang="en-US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资助管理中心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9" name="直接连接符 8"/>
            <p:cNvCxnSpPr/>
            <p:nvPr>
              <p:custDataLst>
                <p:tags r:id="rId36"/>
              </p:custDataLst>
            </p:nvPr>
          </p:nvCxnSpPr>
          <p:spPr>
            <a:xfrm>
              <a:off x="6323207" y="3740150"/>
              <a:ext cx="540000" cy="0"/>
            </a:xfrm>
            <a:prstGeom prst="line">
              <a:avLst/>
            </a:prstGeom>
            <a:ln w="25400">
              <a:solidFill>
                <a:srgbClr val="4472C4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1158558" y="1343660"/>
            <a:ext cx="27451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6.</a:t>
            </a:r>
            <a:r>
              <a:rPr lang="zh-CN" altLang="en-US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适用及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评选</a:t>
            </a:r>
            <a:r>
              <a:rPr lang="zh-CN" altLang="en-US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程序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400" b="1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3395" y="72644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（三）国家助学金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47210" y="1962785"/>
            <a:ext cx="35509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+mj-ea"/>
                <a:ea typeface="+mj-ea"/>
              </a:rPr>
              <a:t>Part</a:t>
            </a:r>
            <a:r>
              <a:rPr lang="en-US" altLang="zh-CN" sz="80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sz="80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en-US" sz="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文本占位符 21"/>
          <p:cNvSpPr>
            <a:spLocks noGrp="1"/>
          </p:cNvSpPr>
          <p:nvPr/>
        </p:nvSpPr>
        <p:spPr>
          <a:xfrm>
            <a:off x="4174654" y="3573146"/>
            <a:ext cx="3723475" cy="1842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sz="4800" dirty="0">
                <a:sym typeface="+mn-ea"/>
              </a:rPr>
              <a:t>学生综合</a:t>
            </a:r>
            <a:endParaRPr lang="en-US" altLang="zh-CN" sz="4800" dirty="0">
              <a:sym typeface="+mn-ea"/>
            </a:endParaRPr>
          </a:p>
          <a:p>
            <a:pPr lvl="0"/>
            <a:r>
              <a:rPr lang="zh-CN" altLang="en-US" sz="4800" dirty="0">
                <a:sym typeface="+mn-ea"/>
              </a:rPr>
              <a:t>奖学金</a:t>
            </a:r>
            <a:endParaRPr lang="zh-CN" altLang="en-US" sz="4800" dirty="0"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2956560" y="3773805"/>
            <a:ext cx="8126730" cy="12065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Text Placeholder 17"/>
          <p:cNvSpPr txBox="1"/>
          <p:nvPr>
            <p:custDataLst>
              <p:tags r:id="rId2"/>
            </p:custDataLst>
          </p:nvPr>
        </p:nvSpPr>
        <p:spPr>
          <a:xfrm>
            <a:off x="1012190" y="4138930"/>
            <a:ext cx="1842135" cy="460375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000" b="1" spc="15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zh-CN" altLang="en-US" sz="2000" b="1" i="0" u="none" strike="noStrike" kern="1200" cap="none" spc="300" normalizeH="0" noProof="0">
                <a:ln>
                  <a:noFill/>
                </a:ln>
                <a:solidFill>
                  <a:srgbClr val="69A35B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名额及标准</a:t>
            </a:r>
            <a:endParaRPr kumimoji="0" lang="zh-CN" altLang="en-US" sz="2000" b="1" i="0" u="none" strike="noStrike" kern="1200" cap="none" spc="300" normalizeH="0" noProof="0">
              <a:ln>
                <a:noFill/>
              </a:ln>
              <a:solidFill>
                <a:srgbClr val="69A35B"/>
              </a:solidFill>
              <a:effectLst/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extBox 48"/>
          <p:cNvSpPr txBox="1"/>
          <p:nvPr>
            <p:custDataLst>
              <p:tags r:id="rId3"/>
            </p:custDataLst>
          </p:nvPr>
        </p:nvSpPr>
        <p:spPr>
          <a:xfrm>
            <a:off x="2956560" y="3773805"/>
            <a:ext cx="7822565" cy="1191260"/>
          </a:xfrm>
          <a:prstGeom prst="rect">
            <a:avLst/>
          </a:prstGeom>
          <a:noFill/>
        </p:spPr>
        <p:txBody>
          <a:bodyPr wrap="square" rtlCol="0" anchor="ctr" anchorCtr="0"/>
          <a:lstStyle>
            <a:defPPr>
              <a:defRPr lang="zh-CN"/>
            </a:defPPr>
            <a:lvl1pPr>
              <a:lnSpc>
                <a:spcPct val="120000"/>
              </a:lnSpc>
              <a:defRPr spc="1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2000" dirty="0">
                <a:cs typeface="微软雅黑" panose="020B0503020204020204" charset="-122"/>
                <a:sym typeface="+mn-ea"/>
              </a:rPr>
              <a:t>总获奖名额占参评人数</a:t>
            </a:r>
            <a:r>
              <a:rPr lang="en-US" altLang="zh-CN" sz="2000" dirty="0">
                <a:cs typeface="微软雅黑" panose="020B0503020204020204" charset="-122"/>
                <a:sym typeface="+mn-ea"/>
              </a:rPr>
              <a:t>15%</a:t>
            </a:r>
            <a:r>
              <a:rPr lang="zh-CN" altLang="en-US" sz="2000" dirty="0">
                <a:cs typeface="微软雅黑" panose="020B0503020204020204" charset="-122"/>
                <a:sym typeface="+mn-ea"/>
              </a:rPr>
              <a:t>。其中：一等奖学金</a:t>
            </a:r>
            <a:r>
              <a:rPr lang="en-US" altLang="zh-CN" sz="2000" dirty="0">
                <a:cs typeface="微软雅黑" panose="020B0503020204020204" charset="-122"/>
                <a:sym typeface="+mn-ea"/>
              </a:rPr>
              <a:t>1500</a:t>
            </a:r>
            <a:r>
              <a:rPr lang="zh-CN" altLang="en-US" sz="2000" dirty="0">
                <a:cs typeface="微软雅黑" panose="020B0503020204020204" charset="-122"/>
                <a:sym typeface="+mn-ea"/>
              </a:rPr>
              <a:t>元（占参评人数</a:t>
            </a:r>
            <a:r>
              <a:rPr lang="en-US" altLang="zh-CN" sz="2000" dirty="0">
                <a:cs typeface="微软雅黑" panose="020B0503020204020204" charset="-122"/>
                <a:sym typeface="+mn-ea"/>
              </a:rPr>
              <a:t>2%</a:t>
            </a:r>
            <a:r>
              <a:rPr lang="zh-CN" altLang="en-US" sz="2000" dirty="0">
                <a:cs typeface="微软雅黑" panose="020B0503020204020204" charset="-122"/>
                <a:sym typeface="+mn-ea"/>
              </a:rPr>
              <a:t>）；二等奖学金</a:t>
            </a:r>
            <a:r>
              <a:rPr lang="en-US" altLang="zh-CN" sz="2000" dirty="0">
                <a:cs typeface="微软雅黑" panose="020B0503020204020204" charset="-122"/>
                <a:sym typeface="+mn-ea"/>
              </a:rPr>
              <a:t>1000</a:t>
            </a:r>
            <a:r>
              <a:rPr lang="zh-CN" altLang="en-US" sz="2000" dirty="0">
                <a:cs typeface="微软雅黑" panose="020B0503020204020204" charset="-122"/>
                <a:sym typeface="+mn-ea"/>
              </a:rPr>
              <a:t>元（占参评人数</a:t>
            </a:r>
            <a:r>
              <a:rPr lang="en-US" altLang="zh-CN" sz="2000" dirty="0">
                <a:cs typeface="微软雅黑" panose="020B0503020204020204" charset="-122"/>
                <a:sym typeface="+mn-ea"/>
              </a:rPr>
              <a:t>5%</a:t>
            </a:r>
            <a:r>
              <a:rPr lang="zh-CN" altLang="en-US" sz="2000" dirty="0">
                <a:cs typeface="微软雅黑" panose="020B0503020204020204" charset="-122"/>
                <a:sym typeface="+mn-ea"/>
              </a:rPr>
              <a:t>）；三等奖学金</a:t>
            </a:r>
            <a:r>
              <a:rPr lang="en-US" altLang="zh-CN" sz="2000" dirty="0">
                <a:cs typeface="微软雅黑" panose="020B0503020204020204" charset="-122"/>
                <a:sym typeface="+mn-ea"/>
              </a:rPr>
              <a:t>600</a:t>
            </a:r>
            <a:r>
              <a:rPr lang="zh-CN" altLang="en-US" sz="2000" dirty="0">
                <a:cs typeface="微软雅黑" panose="020B0503020204020204" charset="-122"/>
                <a:sym typeface="+mn-ea"/>
              </a:rPr>
              <a:t>元（占参评人数</a:t>
            </a:r>
            <a:r>
              <a:rPr lang="en-US" altLang="zh-CN" sz="2000" dirty="0">
                <a:cs typeface="微软雅黑" panose="020B0503020204020204" charset="-122"/>
                <a:sym typeface="+mn-ea"/>
              </a:rPr>
              <a:t>8%</a:t>
            </a:r>
            <a:r>
              <a:rPr lang="zh-CN" altLang="en-US" sz="2000" dirty="0">
                <a:cs typeface="微软雅黑" panose="020B0503020204020204" charset="-122"/>
                <a:sym typeface="+mn-ea"/>
              </a:rPr>
              <a:t>）。一次性发放。 </a:t>
            </a:r>
            <a:endParaRPr lang="zh-CN" altLang="en-US" sz="20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cs typeface="微软雅黑" panose="020B0503020204020204" charset="-122"/>
              <a:sym typeface="+mn-ea"/>
            </a:endParaRPr>
          </a:p>
        </p:txBody>
      </p:sp>
      <p:cxnSp>
        <p:nvCxnSpPr>
          <p:cNvPr id="42" name="直接连接符 41"/>
          <p:cNvCxnSpPr/>
          <p:nvPr>
            <p:custDataLst>
              <p:tags r:id="rId4"/>
            </p:custDataLst>
          </p:nvPr>
        </p:nvCxnSpPr>
        <p:spPr>
          <a:xfrm>
            <a:off x="2956560" y="3807460"/>
            <a:ext cx="0" cy="1172845"/>
          </a:xfrm>
          <a:prstGeom prst="line">
            <a:avLst/>
          </a:prstGeom>
          <a:ln w="38100">
            <a:solidFill>
              <a:srgbClr val="69A35B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1" name="矩形 20"/>
          <p:cNvSpPr/>
          <p:nvPr>
            <p:custDataLst>
              <p:tags r:id="rId5"/>
            </p:custDataLst>
          </p:nvPr>
        </p:nvSpPr>
        <p:spPr>
          <a:xfrm>
            <a:off x="2956650" y="2484456"/>
            <a:ext cx="8126730" cy="64198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Text Placeholder 17"/>
          <p:cNvSpPr txBox="1"/>
          <p:nvPr>
            <p:custDataLst>
              <p:tags r:id="rId6"/>
            </p:custDataLst>
          </p:nvPr>
        </p:nvSpPr>
        <p:spPr>
          <a:xfrm>
            <a:off x="1121410" y="2387600"/>
            <a:ext cx="1623695" cy="853440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000" b="1" spc="15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zh-CN" altLang="en-US" sz="2000" b="1" i="0" u="none" strike="noStrike" kern="1200" cap="none" spc="300" normalizeH="0" noProof="0">
                <a:ln>
                  <a:noFill/>
                </a:ln>
                <a:solidFill>
                  <a:srgbClr val="3498DB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适用及评选范围</a:t>
            </a:r>
            <a:endParaRPr kumimoji="0" lang="zh-CN" altLang="en-US" sz="2000" b="1" i="0" u="none" strike="noStrike" kern="1200" cap="none" spc="300" normalizeH="0" noProof="0">
              <a:ln>
                <a:noFill/>
              </a:ln>
              <a:solidFill>
                <a:srgbClr val="3498DB"/>
              </a:solidFill>
              <a:effectLst/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48"/>
          <p:cNvSpPr txBox="1"/>
          <p:nvPr>
            <p:custDataLst>
              <p:tags r:id="rId7"/>
            </p:custDataLst>
          </p:nvPr>
        </p:nvSpPr>
        <p:spPr>
          <a:xfrm>
            <a:off x="3225890" y="2476201"/>
            <a:ext cx="7822565" cy="6584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pc="1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000" dirty="0">
                <a:cs typeface="微软雅黑" panose="020B0503020204020204" charset="-122"/>
                <a:sym typeface="+mn-ea"/>
              </a:rPr>
              <a:t>参加本学年综合素质测评的大二及以上学生 </a:t>
            </a:r>
            <a:endParaRPr lang="zh-CN" altLang="en-US" sz="20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cs typeface="微软雅黑" panose="020B0503020204020204" charset="-122"/>
              <a:sym typeface="+mn-ea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8"/>
            </p:custDataLst>
          </p:nvPr>
        </p:nvCxnSpPr>
        <p:spPr>
          <a:xfrm>
            <a:off x="2956650" y="2481281"/>
            <a:ext cx="0" cy="647700"/>
          </a:xfrm>
          <a:prstGeom prst="line">
            <a:avLst/>
          </a:prstGeom>
          <a:ln w="38100">
            <a:solidFill>
              <a:srgbClr val="3498DB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2956650" y="1248111"/>
            <a:ext cx="8126730" cy="64198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Text Placeholder 17"/>
          <p:cNvSpPr txBox="1"/>
          <p:nvPr>
            <p:custDataLst>
              <p:tags r:id="rId10"/>
            </p:custDataLst>
          </p:nvPr>
        </p:nvSpPr>
        <p:spPr>
          <a:xfrm>
            <a:off x="1121500" y="1347806"/>
            <a:ext cx="1623695" cy="460375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000" b="1" spc="15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zh-CN" altLang="en-US" sz="2000" b="1" i="0" u="none" strike="noStrike" kern="1200" cap="none" spc="300" normalizeH="0" noProof="0">
                <a:ln>
                  <a:noFill/>
                </a:ln>
                <a:solidFill>
                  <a:srgbClr val="1F74AD"/>
                </a:solidFill>
                <a:effectLst/>
                <a:uLnTx/>
                <a:uFillTx/>
                <a:latin typeface="Arial" panose="020B0604020202020204" pitchFamily="34" charset="0"/>
                <a:sym typeface="Arial" panose="020B0604020202020204" pitchFamily="34" charset="0"/>
              </a:rPr>
              <a:t>开展时间</a:t>
            </a:r>
            <a:endParaRPr kumimoji="0" lang="zh-CN" altLang="en-US" sz="2000" b="1" i="0" u="none" strike="noStrike" kern="1200" cap="none" spc="300" normalizeH="0" noProof="0">
              <a:ln>
                <a:noFill/>
              </a:ln>
              <a:solidFill>
                <a:srgbClr val="1F74AD"/>
              </a:solidFill>
              <a:effectLst/>
              <a:uLnTx/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extBox 48"/>
          <p:cNvSpPr txBox="1"/>
          <p:nvPr>
            <p:custDataLst>
              <p:tags r:id="rId11"/>
            </p:custDataLst>
          </p:nvPr>
        </p:nvSpPr>
        <p:spPr>
          <a:xfrm>
            <a:off x="3225890" y="1239856"/>
            <a:ext cx="7822565" cy="6584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ysClr val="window" lastClr="FFFFFF">
                    <a:lumMod val="65000"/>
                  </a:sys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0000">
                    <a:lumMod val="75000"/>
                    <a:lumOff val="25000"/>
                  </a:srgbClr>
                </a:solidFill>
                <a:cs typeface="微软雅黑" panose="020B0503020204020204" charset="-122"/>
                <a:sym typeface="+mn-ea"/>
              </a:rPr>
              <a:t>预计11月（以学校具体通知为准）</a:t>
            </a:r>
            <a:r>
              <a:rPr lang="zh-CN" altLang="en-US" sz="2000" dirty="0">
                <a:solidFill>
                  <a:schemeClr val="tx1"/>
                </a:solidFill>
                <a:sym typeface="+mn-ea"/>
              </a:rPr>
              <a:t> </a:t>
            </a:r>
            <a:endParaRPr kumimoji="0" lang="zh-CN" altLang="en-US" sz="2000" b="0" i="0" u="none" strike="noStrike" kern="1200" cap="none" spc="15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sym typeface="+mn-ea"/>
            </a:endParaRPr>
          </a:p>
        </p:txBody>
      </p:sp>
      <p:cxnSp>
        <p:nvCxnSpPr>
          <p:cNvPr id="45" name="直接连接符 44"/>
          <p:cNvCxnSpPr/>
          <p:nvPr>
            <p:custDataLst>
              <p:tags r:id="rId12"/>
            </p:custDataLst>
          </p:nvPr>
        </p:nvCxnSpPr>
        <p:spPr>
          <a:xfrm>
            <a:off x="2956650" y="1244936"/>
            <a:ext cx="0" cy="647700"/>
          </a:xfrm>
          <a:prstGeom prst="line">
            <a:avLst/>
          </a:prstGeom>
          <a:ln w="381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2" name="副标题 11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>
            <a:noAutofit/>
          </a:bodyPr>
          <a:p>
            <a:r>
              <a:rPr lang="zh-CN" altLang="en-US" sz="2800" dirty="0"/>
              <a:t>三、学生综合奖学金</a:t>
            </a:r>
            <a:endParaRPr lang="zh-CN" altLang="en-US" sz="2800" dirty="0"/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>
            <a:off x="2725510" y="4776171"/>
            <a:ext cx="8126730" cy="64198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Text Placeholder 17"/>
          <p:cNvSpPr txBox="1"/>
          <p:nvPr>
            <p:custDataLst>
              <p:tags r:id="rId2"/>
            </p:custDataLst>
          </p:nvPr>
        </p:nvSpPr>
        <p:spPr>
          <a:xfrm>
            <a:off x="890270" y="4776470"/>
            <a:ext cx="1623695" cy="575945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zh-CN" altLang="en-US" sz="2000" b="1" i="0" u="none" strike="noStrike" kern="1200" cap="none" spc="300" normalizeH="0" noProof="0">
                <a:ln>
                  <a:noFill/>
                </a:ln>
                <a:solidFill>
                  <a:srgbClr val="3498DB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评定依据</a:t>
            </a:r>
            <a:endParaRPr kumimoji="0" lang="zh-CN" altLang="en-US" sz="2000" b="1" i="0" u="none" strike="noStrike" kern="1200" cap="none" spc="300" normalizeH="0" noProof="0">
              <a:ln>
                <a:noFill/>
              </a:ln>
              <a:solidFill>
                <a:srgbClr val="3498DB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TextBox 48"/>
          <p:cNvSpPr txBox="1"/>
          <p:nvPr>
            <p:custDataLst>
              <p:tags r:id="rId3"/>
            </p:custDataLst>
          </p:nvPr>
        </p:nvSpPr>
        <p:spPr>
          <a:xfrm>
            <a:off x="2994750" y="4767916"/>
            <a:ext cx="7822565" cy="6584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综合奖学金评定以学生综合素质评价成绩为基本依据</a:t>
            </a:r>
            <a:endParaRPr lang="zh-CN" altLang="en-US" sz="2000" spc="15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4"/>
            </p:custDataLst>
          </p:nvPr>
        </p:nvCxnSpPr>
        <p:spPr>
          <a:xfrm>
            <a:off x="2725510" y="4772996"/>
            <a:ext cx="0" cy="647700"/>
          </a:xfrm>
          <a:prstGeom prst="line">
            <a:avLst/>
          </a:prstGeom>
          <a:ln w="38100">
            <a:solidFill>
              <a:srgbClr val="3498DB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2725420" y="1248410"/>
            <a:ext cx="8126730" cy="259143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Text Placeholder 17"/>
          <p:cNvSpPr txBox="1"/>
          <p:nvPr>
            <p:custDataLst>
              <p:tags r:id="rId6"/>
            </p:custDataLst>
          </p:nvPr>
        </p:nvSpPr>
        <p:spPr>
          <a:xfrm>
            <a:off x="890360" y="2313641"/>
            <a:ext cx="1623695" cy="460375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zh-CN" altLang="en-US" sz="2000" b="1" i="0" u="none" strike="noStrike" kern="1200" cap="none" spc="300" normalizeH="0" noProof="0">
                <a:ln>
                  <a:noFill/>
                </a:ln>
                <a:solidFill>
                  <a:srgbClr val="1F74A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评审条件</a:t>
            </a:r>
            <a:endParaRPr kumimoji="0" lang="zh-CN" altLang="en-US" sz="2000" b="1" i="0" u="none" strike="noStrike" kern="1200" cap="none" spc="300" normalizeH="0" noProof="0">
              <a:ln>
                <a:noFill/>
              </a:ln>
              <a:solidFill>
                <a:srgbClr val="1F74A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TextBox 48"/>
          <p:cNvSpPr txBox="1"/>
          <p:nvPr>
            <p:custDataLst>
              <p:tags r:id="rId7"/>
            </p:custDataLst>
          </p:nvPr>
        </p:nvSpPr>
        <p:spPr>
          <a:xfrm>
            <a:off x="2994660" y="1240155"/>
            <a:ext cx="7822565" cy="2599690"/>
          </a:xfrm>
          <a:prstGeom prst="rect">
            <a:avLst/>
          </a:prstGeom>
          <a:noFill/>
        </p:spPr>
        <p:txBody>
          <a:bodyPr wrap="square" rtlCol="0" anchor="ctr" anchorCtr="0">
            <a:normAutofit lnSpcReduction="10000"/>
          </a:bodyPr>
          <a:p>
            <a: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0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0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0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）坚决拥护党的路线方针政策，遵守国家法律、法规以及学校的各项规章制度；</a:t>
            </a:r>
            <a:endParaRPr lang="zh-CN" altLang="en-US" sz="2000" spc="15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lang="zh-CN" altLang="en-US" sz="2000" spc="15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0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0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0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20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明礼诚信，尊师爱校，团结友善，勤俭自强，积极参加各项有益的集体活动；</a:t>
            </a:r>
            <a:endParaRPr lang="zh-CN" altLang="en-US" sz="2000" spc="15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lang="zh-CN" altLang="en-US" sz="2000" spc="15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0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0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0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20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勤奋学习，善于创造，成绩优良。</a:t>
            </a:r>
            <a:endParaRPr lang="zh-CN" altLang="en-US" sz="2000" spc="15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45" name="直接连接符 44"/>
          <p:cNvCxnSpPr/>
          <p:nvPr>
            <p:custDataLst>
              <p:tags r:id="rId8"/>
            </p:custDataLst>
          </p:nvPr>
        </p:nvCxnSpPr>
        <p:spPr>
          <a:xfrm>
            <a:off x="2725420" y="1245235"/>
            <a:ext cx="0" cy="2581910"/>
          </a:xfrm>
          <a:prstGeom prst="line">
            <a:avLst/>
          </a:prstGeom>
          <a:ln w="381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>
            <a:noAutofit/>
          </a:bodyPr>
          <a:p>
            <a:r>
              <a:rPr lang="zh-CN" altLang="en-US" sz="2800" dirty="0"/>
              <a:t>三、学生综合奖学金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5869305" y="1266825"/>
            <a:ext cx="5163185" cy="4324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>
            <a:normAutofit/>
          </a:bodyPr>
          <a:p>
            <a:pPr marL="0" indent="0">
              <a:lnSpc>
                <a:spcPct val="140000"/>
              </a:lnSpc>
              <a:buNone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Part1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家庭经济困难学生认定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Part2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国家三金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Part3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学生综合奖学金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Part4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国家助学贷款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Part5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服兵役国家教育资助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Part6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校内资助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>
            <p:custDataLst>
              <p:tags r:id="rId1"/>
            </p:custDataLst>
          </p:nvPr>
        </p:nvCxnSpPr>
        <p:spPr>
          <a:xfrm>
            <a:off x="86360" y="4341525"/>
            <a:ext cx="12020657" cy="0"/>
          </a:xfrm>
          <a:prstGeom prst="line">
            <a:avLst/>
          </a:prstGeom>
          <a:ln w="25400">
            <a:solidFill>
              <a:srgbClr val="B2B2B2"/>
            </a:solidFill>
            <a:headEnd type="none" w="lg" len="lg"/>
            <a:tailEnd type="stealth" w="lg" len="lg"/>
          </a:ln>
        </p:spPr>
        <p:style>
          <a:lnRef idx="1">
            <a:srgbClr val="27BDBA"/>
          </a:lnRef>
          <a:fillRef idx="0">
            <a:srgbClr val="27BDBA"/>
          </a:fillRef>
          <a:effectRef idx="0">
            <a:srgbClr val="27BDBA"/>
          </a:effectRef>
          <a:fontRef idx="minor">
            <a:sysClr val="windowText" lastClr="000000"/>
          </a:fontRef>
        </p:style>
      </p:cxnSp>
      <p:grpSp>
        <p:nvGrpSpPr>
          <p:cNvPr id="51" name="组合 50"/>
          <p:cNvGrpSpPr/>
          <p:nvPr>
            <p:custDataLst>
              <p:tags r:id="rId2"/>
            </p:custDataLst>
          </p:nvPr>
        </p:nvGrpSpPr>
        <p:grpSpPr>
          <a:xfrm>
            <a:off x="342628" y="2302734"/>
            <a:ext cx="1802870" cy="2113579"/>
            <a:chOff x="863600" y="2578100"/>
            <a:chExt cx="1384300" cy="1622872"/>
          </a:xfrm>
        </p:grpSpPr>
        <p:sp>
          <p:nvSpPr>
            <p:cNvPr id="31" name="椭圆 30"/>
            <p:cNvSpPr/>
            <p:nvPr>
              <p:custDataLst>
                <p:tags r:id="rId3"/>
              </p:custDataLst>
            </p:nvPr>
          </p:nvSpPr>
          <p:spPr>
            <a:xfrm>
              <a:off x="959643" y="4085777"/>
              <a:ext cx="115195" cy="115195"/>
            </a:xfrm>
            <a:prstGeom prst="ellipse">
              <a:avLst/>
            </a:prstGeom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863600" y="3568700"/>
              <a:ext cx="342900" cy="3429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01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863600" y="2578100"/>
              <a:ext cx="13843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学生申请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7" name="直接连接符 36"/>
            <p:cNvCxnSpPr/>
            <p:nvPr>
              <p:custDataLst>
                <p:tags r:id="rId6"/>
              </p:custDataLst>
            </p:nvPr>
          </p:nvCxnSpPr>
          <p:spPr>
            <a:xfrm>
              <a:off x="1303875" y="3740150"/>
              <a:ext cx="540000" cy="0"/>
            </a:xfrm>
            <a:prstGeom prst="line">
              <a:avLst/>
            </a:prstGeom>
            <a:ln w="25400">
              <a:solidFill>
                <a:srgbClr val="27BDBA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9" name="组合 48"/>
          <p:cNvGrpSpPr/>
          <p:nvPr>
            <p:custDataLst>
              <p:tags r:id="rId7"/>
            </p:custDataLst>
          </p:nvPr>
        </p:nvGrpSpPr>
        <p:grpSpPr>
          <a:xfrm>
            <a:off x="3612057" y="2303369"/>
            <a:ext cx="1802870" cy="2113579"/>
            <a:chOff x="3373970" y="2578100"/>
            <a:chExt cx="1384300" cy="1622872"/>
          </a:xfrm>
        </p:grpSpPr>
        <p:sp>
          <p:nvSpPr>
            <p:cNvPr id="33" name="椭圆 32"/>
            <p:cNvSpPr/>
            <p:nvPr>
              <p:custDataLst>
                <p:tags r:id="rId8"/>
              </p:custDataLst>
            </p:nvPr>
          </p:nvSpPr>
          <p:spPr>
            <a:xfrm>
              <a:off x="3482873" y="4085777"/>
              <a:ext cx="115195" cy="115195"/>
            </a:xfrm>
            <a:prstGeom prst="ellipse">
              <a:avLst/>
            </a:prstGeom>
            <a:solidFill>
              <a:srgbClr val="CFD90A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9"/>
              </p:custDataLst>
            </p:nvPr>
          </p:nvSpPr>
          <p:spPr>
            <a:xfrm>
              <a:off x="3373970" y="3568700"/>
              <a:ext cx="342900" cy="342900"/>
            </a:xfrm>
            <a:prstGeom prst="rect">
              <a:avLst/>
            </a:pr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03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0"/>
              </p:custDataLst>
            </p:nvPr>
          </p:nvSpPr>
          <p:spPr>
            <a:xfrm>
              <a:off x="3373970" y="2578100"/>
              <a:ext cx="1384300" cy="914400"/>
            </a:xfrm>
            <a:prstGeom prst="rect">
              <a:avLst/>
            </a:pr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书院审议、公示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8" name="直接连接符 37"/>
            <p:cNvCxnSpPr/>
            <p:nvPr>
              <p:custDataLst>
                <p:tags r:id="rId11"/>
              </p:custDataLst>
            </p:nvPr>
          </p:nvCxnSpPr>
          <p:spPr>
            <a:xfrm>
              <a:off x="3813541" y="3740150"/>
              <a:ext cx="540000" cy="0"/>
            </a:xfrm>
            <a:prstGeom prst="line">
              <a:avLst/>
            </a:prstGeom>
            <a:ln w="25400">
              <a:solidFill>
                <a:srgbClr val="CFD90A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7" name="组合 46"/>
          <p:cNvGrpSpPr/>
          <p:nvPr>
            <p:custDataLst>
              <p:tags r:id="rId12"/>
            </p:custDataLst>
          </p:nvPr>
        </p:nvGrpSpPr>
        <p:grpSpPr>
          <a:xfrm>
            <a:off x="6881486" y="2302734"/>
            <a:ext cx="1802870" cy="2113579"/>
            <a:chOff x="5884340" y="2578100"/>
            <a:chExt cx="1384300" cy="1622872"/>
          </a:xfrm>
        </p:grpSpPr>
        <p:sp>
          <p:nvSpPr>
            <p:cNvPr id="35" name="椭圆 34"/>
            <p:cNvSpPr/>
            <p:nvPr>
              <p:custDataLst>
                <p:tags r:id="rId13"/>
              </p:custDataLst>
            </p:nvPr>
          </p:nvSpPr>
          <p:spPr>
            <a:xfrm>
              <a:off x="6006103" y="4085777"/>
              <a:ext cx="115195" cy="115195"/>
            </a:xfrm>
            <a:prstGeom prst="ellipse">
              <a:avLst/>
            </a:prstGeom>
            <a:solidFill>
              <a:srgbClr val="4472C4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4"/>
              </p:custDataLst>
            </p:nvPr>
          </p:nvSpPr>
          <p:spPr>
            <a:xfrm>
              <a:off x="5884340" y="3568700"/>
              <a:ext cx="342900" cy="3429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05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5"/>
              </p:custDataLst>
            </p:nvPr>
          </p:nvSpPr>
          <p:spPr>
            <a:xfrm>
              <a:off x="5884340" y="2578100"/>
              <a:ext cx="1384300" cy="9144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公示期无异议，报大学生资助工作领导小组审议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9" name="直接连接符 38"/>
            <p:cNvCxnSpPr/>
            <p:nvPr>
              <p:custDataLst>
                <p:tags r:id="rId16"/>
              </p:custDataLst>
            </p:nvPr>
          </p:nvCxnSpPr>
          <p:spPr>
            <a:xfrm>
              <a:off x="6323207" y="3740150"/>
              <a:ext cx="540000" cy="0"/>
            </a:xfrm>
            <a:prstGeom prst="line">
              <a:avLst/>
            </a:prstGeom>
            <a:ln w="25400">
              <a:solidFill>
                <a:srgbClr val="4472C4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50" name="组合 49"/>
          <p:cNvGrpSpPr/>
          <p:nvPr>
            <p:custDataLst>
              <p:tags r:id="rId17"/>
            </p:custDataLst>
          </p:nvPr>
        </p:nvGrpSpPr>
        <p:grpSpPr>
          <a:xfrm>
            <a:off x="1977342" y="4266287"/>
            <a:ext cx="1802870" cy="2113580"/>
            <a:chOff x="2118785" y="4085777"/>
            <a:chExt cx="1384300" cy="1622873"/>
          </a:xfrm>
        </p:grpSpPr>
        <p:sp>
          <p:nvSpPr>
            <p:cNvPr id="32" name="椭圆 31"/>
            <p:cNvSpPr/>
            <p:nvPr>
              <p:custDataLst>
                <p:tags r:id="rId18"/>
              </p:custDataLst>
            </p:nvPr>
          </p:nvSpPr>
          <p:spPr>
            <a:xfrm>
              <a:off x="2221258" y="4085777"/>
              <a:ext cx="115195" cy="115195"/>
            </a:xfrm>
            <a:prstGeom prst="ellipse">
              <a:avLst/>
            </a:prstGeom>
            <a:solidFill>
              <a:srgbClr val="66D9AB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9"/>
              </p:custDataLst>
            </p:nvPr>
          </p:nvSpPr>
          <p:spPr>
            <a:xfrm>
              <a:off x="2118785" y="4375150"/>
              <a:ext cx="342900" cy="342900"/>
            </a:xfrm>
            <a:prstGeom prst="rect">
              <a:avLst/>
            </a:pr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02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20"/>
              </p:custDataLst>
            </p:nvPr>
          </p:nvSpPr>
          <p:spPr>
            <a:xfrm>
              <a:off x="2118785" y="4794250"/>
              <a:ext cx="1384300" cy="914400"/>
            </a:xfrm>
            <a:prstGeom prst="rect">
              <a:avLst/>
            </a:pr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班级评定、公示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0" name="直接连接符 39"/>
            <p:cNvCxnSpPr/>
            <p:nvPr>
              <p:custDataLst>
                <p:tags r:id="rId21"/>
              </p:custDataLst>
            </p:nvPr>
          </p:nvCxnSpPr>
          <p:spPr>
            <a:xfrm>
              <a:off x="2558708" y="4546600"/>
              <a:ext cx="540000" cy="0"/>
            </a:xfrm>
            <a:prstGeom prst="line">
              <a:avLst/>
            </a:prstGeom>
            <a:ln w="25400">
              <a:solidFill>
                <a:srgbClr val="66D9AB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8" name="组合 47"/>
          <p:cNvGrpSpPr/>
          <p:nvPr>
            <p:custDataLst>
              <p:tags r:id="rId22"/>
            </p:custDataLst>
          </p:nvPr>
        </p:nvGrpSpPr>
        <p:grpSpPr>
          <a:xfrm>
            <a:off x="5246771" y="4266287"/>
            <a:ext cx="1802870" cy="2113580"/>
            <a:chOff x="4629155" y="4085777"/>
            <a:chExt cx="1384300" cy="1622873"/>
          </a:xfrm>
        </p:grpSpPr>
        <p:sp>
          <p:nvSpPr>
            <p:cNvPr id="34" name="椭圆 33"/>
            <p:cNvSpPr/>
            <p:nvPr>
              <p:custDataLst>
                <p:tags r:id="rId23"/>
              </p:custDataLst>
            </p:nvPr>
          </p:nvSpPr>
          <p:spPr>
            <a:xfrm>
              <a:off x="4744488" y="4085777"/>
              <a:ext cx="115195" cy="115195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24"/>
              </p:custDataLst>
            </p:nvPr>
          </p:nvSpPr>
          <p:spPr>
            <a:xfrm>
              <a:off x="4629155" y="4375150"/>
              <a:ext cx="342900" cy="3429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04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25"/>
              </p:custDataLst>
            </p:nvPr>
          </p:nvSpPr>
          <p:spPr>
            <a:xfrm>
              <a:off x="4629155" y="4794250"/>
              <a:ext cx="13843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学生处</a:t>
              </a: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审核、公示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1" name="直接连接符 40"/>
            <p:cNvCxnSpPr/>
            <p:nvPr>
              <p:custDataLst>
                <p:tags r:id="rId26"/>
              </p:custDataLst>
            </p:nvPr>
          </p:nvCxnSpPr>
          <p:spPr>
            <a:xfrm>
              <a:off x="5068374" y="4546600"/>
              <a:ext cx="540000" cy="0"/>
            </a:xfrm>
            <a:prstGeom prst="line">
              <a:avLst/>
            </a:prstGeom>
            <a:ln w="25400">
              <a:solidFill>
                <a:srgbClr val="FFC000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6" name="组合 45"/>
          <p:cNvGrpSpPr/>
          <p:nvPr>
            <p:custDataLst>
              <p:tags r:id="rId27"/>
            </p:custDataLst>
          </p:nvPr>
        </p:nvGrpSpPr>
        <p:grpSpPr>
          <a:xfrm>
            <a:off x="8516202" y="4266287"/>
            <a:ext cx="1802870" cy="2113580"/>
            <a:chOff x="7139526" y="4085777"/>
            <a:chExt cx="1384300" cy="1622873"/>
          </a:xfrm>
        </p:grpSpPr>
        <p:sp>
          <p:nvSpPr>
            <p:cNvPr id="36" name="椭圆 35"/>
            <p:cNvSpPr/>
            <p:nvPr>
              <p:custDataLst>
                <p:tags r:id="rId28"/>
              </p:custDataLst>
            </p:nvPr>
          </p:nvSpPr>
          <p:spPr>
            <a:xfrm>
              <a:off x="7267717" y="4085777"/>
              <a:ext cx="115195" cy="115195"/>
            </a:xfrm>
            <a:prstGeom prst="ellipse">
              <a:avLst/>
            </a:prstGeom>
            <a:solidFill>
              <a:srgbClr val="70AD47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29"/>
              </p:custDataLst>
            </p:nvPr>
          </p:nvSpPr>
          <p:spPr>
            <a:xfrm>
              <a:off x="7139526" y="4375150"/>
              <a:ext cx="342900" cy="342900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06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30"/>
              </p:custDataLst>
            </p:nvPr>
          </p:nvSpPr>
          <p:spPr>
            <a:xfrm>
              <a:off x="7139526" y="4794250"/>
              <a:ext cx="1384300" cy="914400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报院务会批准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2" name="直接连接符 41"/>
            <p:cNvCxnSpPr/>
            <p:nvPr>
              <p:custDataLst>
                <p:tags r:id="rId31"/>
              </p:custDataLst>
            </p:nvPr>
          </p:nvCxnSpPr>
          <p:spPr>
            <a:xfrm>
              <a:off x="7578039" y="4546600"/>
              <a:ext cx="540000" cy="0"/>
            </a:xfrm>
            <a:prstGeom prst="line">
              <a:avLst/>
            </a:prstGeom>
            <a:ln w="25400">
              <a:solidFill>
                <a:srgbClr val="70AD47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2" name="组合 1"/>
          <p:cNvGrpSpPr/>
          <p:nvPr>
            <p:custDataLst>
              <p:tags r:id="rId32"/>
            </p:custDataLst>
          </p:nvPr>
        </p:nvGrpSpPr>
        <p:grpSpPr>
          <a:xfrm>
            <a:off x="10123332" y="2303466"/>
            <a:ext cx="1802870" cy="2113579"/>
            <a:chOff x="5884340" y="2578100"/>
            <a:chExt cx="1384300" cy="1622872"/>
          </a:xfrm>
        </p:grpSpPr>
        <p:sp>
          <p:nvSpPr>
            <p:cNvPr id="6" name="椭圆 5"/>
            <p:cNvSpPr/>
            <p:nvPr>
              <p:custDataLst>
                <p:tags r:id="rId33"/>
              </p:custDataLst>
            </p:nvPr>
          </p:nvSpPr>
          <p:spPr>
            <a:xfrm>
              <a:off x="6006103" y="4085777"/>
              <a:ext cx="115195" cy="115195"/>
            </a:xfrm>
            <a:prstGeom prst="ellipse">
              <a:avLst/>
            </a:prstGeom>
            <a:solidFill>
              <a:srgbClr val="4472C4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34"/>
              </p:custDataLst>
            </p:nvPr>
          </p:nvSpPr>
          <p:spPr>
            <a:xfrm>
              <a:off x="5884340" y="3568496"/>
              <a:ext cx="342678" cy="34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07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5"/>
              </p:custDataLst>
            </p:nvPr>
          </p:nvSpPr>
          <p:spPr>
            <a:xfrm>
              <a:off x="5884340" y="2578100"/>
              <a:ext cx="1384300" cy="91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董事长批准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9" name="直接连接符 8"/>
            <p:cNvCxnSpPr/>
            <p:nvPr>
              <p:custDataLst>
                <p:tags r:id="rId36"/>
              </p:custDataLst>
            </p:nvPr>
          </p:nvCxnSpPr>
          <p:spPr>
            <a:xfrm>
              <a:off x="6323207" y="3740150"/>
              <a:ext cx="540000" cy="0"/>
            </a:xfrm>
            <a:prstGeom prst="line">
              <a:avLst/>
            </a:prstGeom>
            <a:ln w="25400">
              <a:solidFill>
                <a:srgbClr val="4472C4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1158558" y="1343660"/>
            <a:ext cx="27451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7.</a:t>
            </a:r>
            <a:r>
              <a:rPr lang="zh-CN" altLang="en-US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适用及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评选</a:t>
            </a:r>
            <a:r>
              <a:rPr lang="zh-CN" altLang="en-US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程序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400" b="1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>
            <a:noAutofit/>
          </a:bodyPr>
          <a:p>
            <a:r>
              <a:rPr lang="zh-CN" altLang="en-US" sz="2800" dirty="0"/>
              <a:t>三、学生综合奖学金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47210" y="1962785"/>
            <a:ext cx="35509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+mj-ea"/>
                <a:ea typeface="+mj-ea"/>
              </a:rPr>
              <a:t>Part</a:t>
            </a:r>
            <a:r>
              <a:rPr lang="en-US" altLang="zh-CN" sz="80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sz="8000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en-US" sz="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文本占位符 21"/>
          <p:cNvSpPr>
            <a:spLocks noGrp="1"/>
          </p:cNvSpPr>
          <p:nvPr/>
        </p:nvSpPr>
        <p:spPr>
          <a:xfrm>
            <a:off x="4272735" y="3649241"/>
            <a:ext cx="3699838" cy="9985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sz="4800" dirty="0">
                <a:sym typeface="+mn-ea"/>
              </a:rPr>
              <a:t>国家助学贷款</a:t>
            </a:r>
            <a:endParaRPr lang="zh-CN" altLang="en-US" sz="4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" name="矩形 64"/>
          <p:cNvSpPr/>
          <p:nvPr>
            <p:custDataLst>
              <p:tags r:id="rId1"/>
            </p:custDataLst>
          </p:nvPr>
        </p:nvSpPr>
        <p:spPr>
          <a:xfrm flipH="1">
            <a:off x="794703" y="4892498"/>
            <a:ext cx="8860888" cy="88468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63500" algn="ctr" rotWithShape="0">
              <a:srgbClr val="000000">
                <a:lumMod val="50000"/>
                <a:lumOff val="50000"/>
                <a:alpha val="15000"/>
              </a:srgb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7" name="任意多边形: 形状 66"/>
          <p:cNvSpPr>
            <a:spLocks noChangeAspect="1"/>
          </p:cNvSpPr>
          <p:nvPr>
            <p:custDataLst>
              <p:tags r:id="rId2"/>
            </p:custDataLst>
          </p:nvPr>
        </p:nvSpPr>
        <p:spPr>
          <a:xfrm flipH="1">
            <a:off x="794703" y="4892498"/>
            <a:ext cx="1298892" cy="884684"/>
          </a:xfrm>
          <a:custGeom>
            <a:avLst/>
            <a:gdLst>
              <a:gd name="connsiteX0" fmla="*/ 991964 w 1616685"/>
              <a:gd name="connsiteY0" fmla="*/ 0 h 1199251"/>
              <a:gd name="connsiteX1" fmla="*/ 633636 w 1616685"/>
              <a:gd name="connsiteY1" fmla="*/ 0 h 1199251"/>
              <a:gd name="connsiteX2" fmla="*/ 0 w 1616685"/>
              <a:gd name="connsiteY2" fmla="*/ 1199251 h 1199251"/>
              <a:gd name="connsiteX3" fmla="*/ 948419 w 1616685"/>
              <a:gd name="connsiteY3" fmla="*/ 1199251 h 1199251"/>
              <a:gd name="connsiteX4" fmla="*/ 1616076 w 1616685"/>
              <a:gd name="connsiteY4" fmla="*/ 1199251 h 1199251"/>
              <a:gd name="connsiteX5" fmla="*/ 1616685 w 1616685"/>
              <a:gd name="connsiteY5" fmla="*/ 1199251 h 1199251"/>
              <a:gd name="connsiteX6" fmla="*/ 1616685 w 1616685"/>
              <a:gd name="connsiteY6" fmla="*/ 1182379 h 1199251"/>
              <a:gd name="connsiteX7" fmla="*/ 1616076 w 1616685"/>
              <a:gd name="connsiteY7" fmla="*/ 1181226 h 1199251"/>
              <a:gd name="connsiteX8" fmla="*/ 1616076 w 1616685"/>
              <a:gd name="connsiteY8" fmla="*/ 1029 h 1199251"/>
              <a:gd name="connsiteX9" fmla="*/ 992508 w 1616685"/>
              <a:gd name="connsiteY9" fmla="*/ 1029 h 11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6685" h="1199251">
                <a:moveTo>
                  <a:pt x="991964" y="0"/>
                </a:moveTo>
                <a:lnTo>
                  <a:pt x="633636" y="0"/>
                </a:lnTo>
                <a:lnTo>
                  <a:pt x="0" y="1199251"/>
                </a:lnTo>
                <a:lnTo>
                  <a:pt x="948419" y="1199251"/>
                </a:lnTo>
                <a:lnTo>
                  <a:pt x="1616076" y="1199251"/>
                </a:lnTo>
                <a:lnTo>
                  <a:pt x="1616685" y="1199251"/>
                </a:lnTo>
                <a:lnTo>
                  <a:pt x="1616685" y="1182379"/>
                </a:lnTo>
                <a:lnTo>
                  <a:pt x="1616076" y="1181226"/>
                </a:lnTo>
                <a:lnTo>
                  <a:pt x="1616076" y="1029"/>
                </a:lnTo>
                <a:lnTo>
                  <a:pt x="992508" y="1029"/>
                </a:lnTo>
                <a:close/>
              </a:path>
            </a:pathLst>
          </a:cu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3"/>
            </p:custDataLst>
          </p:nvPr>
        </p:nvSpPr>
        <p:spPr>
          <a:xfrm flipH="1">
            <a:off x="2370392" y="5320711"/>
            <a:ext cx="7580693" cy="904829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自202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年秋季学期起，全日制普通本专科学生每人每年申请贷款额度提高至</a:t>
            </a:r>
            <a:r>
              <a:rPr 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000元，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优先用于支付在校期间学费和住宿费，超出部分可用于弥补日常生活费。</a:t>
            </a:r>
            <a:endParaRPr lang="zh-CN" altLang="en-US" sz="1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4"/>
            </p:custDataLst>
          </p:nvPr>
        </p:nvSpPr>
        <p:spPr>
          <a:xfrm flipH="1">
            <a:off x="2370221" y="4971878"/>
            <a:ext cx="6707984" cy="315343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b="1" dirty="0">
                <a:sym typeface="+mn-ea"/>
              </a:rPr>
              <a:t>贷款额度</a:t>
            </a:r>
            <a:endParaRPr lang="zh-CN" altLang="en-US" b="1" dirty="0">
              <a:sym typeface="+mn-ea"/>
            </a:endParaRPr>
          </a:p>
        </p:txBody>
      </p:sp>
      <p:sp>
        <p:nvSpPr>
          <p:cNvPr id="45" name="文本框 44"/>
          <p:cNvSpPr txBox="1"/>
          <p:nvPr>
            <p:custDataLst>
              <p:tags r:id="rId5"/>
            </p:custDataLst>
          </p:nvPr>
        </p:nvSpPr>
        <p:spPr>
          <a:xfrm flipH="1">
            <a:off x="854267" y="4956490"/>
            <a:ext cx="781920" cy="756698"/>
          </a:xfrm>
          <a:prstGeom prst="rect">
            <a:avLst/>
          </a:prstGeom>
          <a:noFill/>
        </p:spPr>
        <p:txBody>
          <a:bodyPr wrap="square" rtlCol="0" anchor="ctr">
            <a:normAutofit fontScale="70000"/>
          </a:bodyPr>
          <a:lstStyle/>
          <a:p>
            <a:pPr algn="ctr"/>
            <a:r>
              <a:rPr lang="en-US" altLang="zh-CN" sz="54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zh-CN" altLang="en-US" sz="5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矩形 32"/>
          <p:cNvSpPr/>
          <p:nvPr>
            <p:custDataLst>
              <p:tags r:id="rId6"/>
            </p:custDataLst>
          </p:nvPr>
        </p:nvSpPr>
        <p:spPr>
          <a:xfrm flipH="1">
            <a:off x="794703" y="3846946"/>
            <a:ext cx="8860888" cy="88468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63500" algn="ctr" rotWithShape="0">
              <a:srgbClr val="000000">
                <a:lumMod val="50000"/>
                <a:lumOff val="50000"/>
                <a:alpha val="15000"/>
              </a:srgb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任意多边形: 形状 33"/>
          <p:cNvSpPr>
            <a:spLocks noChangeAspect="1"/>
          </p:cNvSpPr>
          <p:nvPr>
            <p:custDataLst>
              <p:tags r:id="rId7"/>
            </p:custDataLst>
          </p:nvPr>
        </p:nvSpPr>
        <p:spPr>
          <a:xfrm flipH="1">
            <a:off x="794703" y="3846946"/>
            <a:ext cx="1298892" cy="884684"/>
          </a:xfrm>
          <a:custGeom>
            <a:avLst/>
            <a:gdLst>
              <a:gd name="connsiteX0" fmla="*/ 991964 w 1616685"/>
              <a:gd name="connsiteY0" fmla="*/ 0 h 1199251"/>
              <a:gd name="connsiteX1" fmla="*/ 633636 w 1616685"/>
              <a:gd name="connsiteY1" fmla="*/ 0 h 1199251"/>
              <a:gd name="connsiteX2" fmla="*/ 0 w 1616685"/>
              <a:gd name="connsiteY2" fmla="*/ 1199251 h 1199251"/>
              <a:gd name="connsiteX3" fmla="*/ 948419 w 1616685"/>
              <a:gd name="connsiteY3" fmla="*/ 1199251 h 1199251"/>
              <a:gd name="connsiteX4" fmla="*/ 1616076 w 1616685"/>
              <a:gd name="connsiteY4" fmla="*/ 1199251 h 1199251"/>
              <a:gd name="connsiteX5" fmla="*/ 1616685 w 1616685"/>
              <a:gd name="connsiteY5" fmla="*/ 1199251 h 1199251"/>
              <a:gd name="connsiteX6" fmla="*/ 1616685 w 1616685"/>
              <a:gd name="connsiteY6" fmla="*/ 1182379 h 1199251"/>
              <a:gd name="connsiteX7" fmla="*/ 1616076 w 1616685"/>
              <a:gd name="connsiteY7" fmla="*/ 1181226 h 1199251"/>
              <a:gd name="connsiteX8" fmla="*/ 1616076 w 1616685"/>
              <a:gd name="connsiteY8" fmla="*/ 1029 h 1199251"/>
              <a:gd name="connsiteX9" fmla="*/ 992508 w 1616685"/>
              <a:gd name="connsiteY9" fmla="*/ 1029 h 11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6685" h="1199251">
                <a:moveTo>
                  <a:pt x="991964" y="0"/>
                </a:moveTo>
                <a:lnTo>
                  <a:pt x="633636" y="0"/>
                </a:lnTo>
                <a:lnTo>
                  <a:pt x="0" y="1199251"/>
                </a:lnTo>
                <a:lnTo>
                  <a:pt x="948419" y="1199251"/>
                </a:lnTo>
                <a:lnTo>
                  <a:pt x="1616076" y="1199251"/>
                </a:lnTo>
                <a:lnTo>
                  <a:pt x="1616685" y="1199251"/>
                </a:lnTo>
                <a:lnTo>
                  <a:pt x="1616685" y="1182379"/>
                </a:lnTo>
                <a:lnTo>
                  <a:pt x="1616076" y="1181226"/>
                </a:lnTo>
                <a:lnTo>
                  <a:pt x="1616076" y="1029"/>
                </a:lnTo>
                <a:lnTo>
                  <a:pt x="992508" y="1029"/>
                </a:lnTo>
                <a:close/>
              </a:path>
            </a:pathLst>
          </a:cu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8"/>
            </p:custDataLst>
          </p:nvPr>
        </p:nvSpPr>
        <p:spPr>
          <a:xfrm flipH="1">
            <a:off x="2370455" y="4130040"/>
            <a:ext cx="9030970" cy="621030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原则上申请贷款学生需为本年度家庭经济困难学生；            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不让一名学生因家庭经济困难而失学”，坚持“应贷尽贷”。 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9"/>
            </p:custDataLst>
          </p:nvPr>
        </p:nvSpPr>
        <p:spPr>
          <a:xfrm flipH="1">
            <a:off x="2370221" y="3781933"/>
            <a:ext cx="6707984" cy="315343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b="1" dirty="0">
                <a:sym typeface="+mn-ea"/>
              </a:rPr>
              <a:t>注意事项</a:t>
            </a:r>
            <a:r>
              <a:rPr lang="zh-CN" altLang="en-US" b="1" dirty="0">
                <a:sym typeface="+mn-ea"/>
              </a:rPr>
              <a:t> </a:t>
            </a:r>
            <a:endParaRPr lang="zh-CN" altLang="en-US" b="1" dirty="0">
              <a:sym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10"/>
            </p:custDataLst>
          </p:nvPr>
        </p:nvSpPr>
        <p:spPr>
          <a:xfrm flipH="1">
            <a:off x="854268" y="3910938"/>
            <a:ext cx="781920" cy="756698"/>
          </a:xfrm>
          <a:prstGeom prst="rect">
            <a:avLst/>
          </a:prstGeom>
          <a:noFill/>
        </p:spPr>
        <p:txBody>
          <a:bodyPr wrap="square" rtlCol="0" anchor="ctr">
            <a:normAutofit fontScale="70000"/>
          </a:bodyPr>
          <a:lstStyle/>
          <a:p>
            <a:pPr algn="ctr"/>
            <a:r>
              <a:rPr lang="en-US" altLang="zh-CN" sz="54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zh-CN" altLang="en-US" sz="5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矩形 42"/>
          <p:cNvSpPr/>
          <p:nvPr>
            <p:custDataLst>
              <p:tags r:id="rId11"/>
            </p:custDataLst>
          </p:nvPr>
        </p:nvSpPr>
        <p:spPr>
          <a:xfrm flipH="1">
            <a:off x="794703" y="2801394"/>
            <a:ext cx="8860888" cy="88468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63500" algn="ctr" rotWithShape="0">
              <a:srgbClr val="000000">
                <a:lumMod val="50000"/>
                <a:lumOff val="50000"/>
                <a:alpha val="15000"/>
              </a:srgb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" name="任意多边形: 形状 43"/>
          <p:cNvSpPr>
            <a:spLocks noChangeAspect="1"/>
          </p:cNvSpPr>
          <p:nvPr>
            <p:custDataLst>
              <p:tags r:id="rId12"/>
            </p:custDataLst>
          </p:nvPr>
        </p:nvSpPr>
        <p:spPr>
          <a:xfrm flipH="1">
            <a:off x="794703" y="2801394"/>
            <a:ext cx="1298892" cy="884684"/>
          </a:xfrm>
          <a:custGeom>
            <a:avLst/>
            <a:gdLst>
              <a:gd name="connsiteX0" fmla="*/ 991964 w 1616685"/>
              <a:gd name="connsiteY0" fmla="*/ 0 h 1199251"/>
              <a:gd name="connsiteX1" fmla="*/ 633636 w 1616685"/>
              <a:gd name="connsiteY1" fmla="*/ 0 h 1199251"/>
              <a:gd name="connsiteX2" fmla="*/ 0 w 1616685"/>
              <a:gd name="connsiteY2" fmla="*/ 1199251 h 1199251"/>
              <a:gd name="connsiteX3" fmla="*/ 948419 w 1616685"/>
              <a:gd name="connsiteY3" fmla="*/ 1199251 h 1199251"/>
              <a:gd name="connsiteX4" fmla="*/ 1616076 w 1616685"/>
              <a:gd name="connsiteY4" fmla="*/ 1199251 h 1199251"/>
              <a:gd name="connsiteX5" fmla="*/ 1616685 w 1616685"/>
              <a:gd name="connsiteY5" fmla="*/ 1199251 h 1199251"/>
              <a:gd name="connsiteX6" fmla="*/ 1616685 w 1616685"/>
              <a:gd name="connsiteY6" fmla="*/ 1182379 h 1199251"/>
              <a:gd name="connsiteX7" fmla="*/ 1616076 w 1616685"/>
              <a:gd name="connsiteY7" fmla="*/ 1181226 h 1199251"/>
              <a:gd name="connsiteX8" fmla="*/ 1616076 w 1616685"/>
              <a:gd name="connsiteY8" fmla="*/ 1029 h 1199251"/>
              <a:gd name="connsiteX9" fmla="*/ 992508 w 1616685"/>
              <a:gd name="connsiteY9" fmla="*/ 1029 h 11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6685" h="1199251">
                <a:moveTo>
                  <a:pt x="991964" y="0"/>
                </a:moveTo>
                <a:lnTo>
                  <a:pt x="633636" y="0"/>
                </a:lnTo>
                <a:lnTo>
                  <a:pt x="0" y="1199251"/>
                </a:lnTo>
                <a:lnTo>
                  <a:pt x="948419" y="1199251"/>
                </a:lnTo>
                <a:lnTo>
                  <a:pt x="1616076" y="1199251"/>
                </a:lnTo>
                <a:lnTo>
                  <a:pt x="1616685" y="1199251"/>
                </a:lnTo>
                <a:lnTo>
                  <a:pt x="1616685" y="1182379"/>
                </a:lnTo>
                <a:lnTo>
                  <a:pt x="1616076" y="1181226"/>
                </a:lnTo>
                <a:lnTo>
                  <a:pt x="1616076" y="1029"/>
                </a:lnTo>
                <a:lnTo>
                  <a:pt x="992508" y="1029"/>
                </a:lnTo>
                <a:close/>
              </a:path>
            </a:pathLst>
          </a:cu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" name="文本框 49"/>
          <p:cNvSpPr txBox="1"/>
          <p:nvPr>
            <p:custDataLst>
              <p:tags r:id="rId13"/>
            </p:custDataLst>
          </p:nvPr>
        </p:nvSpPr>
        <p:spPr>
          <a:xfrm flipH="1">
            <a:off x="2370221" y="3107071"/>
            <a:ext cx="6707984" cy="261762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家庭经济困难学生 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1" name="文本框 50"/>
          <p:cNvSpPr txBox="1"/>
          <p:nvPr>
            <p:custDataLst>
              <p:tags r:id="rId14"/>
            </p:custDataLst>
          </p:nvPr>
        </p:nvSpPr>
        <p:spPr>
          <a:xfrm flipH="1">
            <a:off x="2370221" y="2758459"/>
            <a:ext cx="6707984" cy="315343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b="1" dirty="0">
                <a:sym typeface="+mn-ea"/>
              </a:rPr>
              <a:t>适用范围</a:t>
            </a:r>
            <a:endParaRPr lang="zh-CN" altLang="en-US" b="1" dirty="0">
              <a:sym typeface="+mn-ea"/>
            </a:endParaRPr>
          </a:p>
        </p:txBody>
      </p:sp>
      <p:sp>
        <p:nvSpPr>
          <p:cNvPr id="47" name="文本框 46"/>
          <p:cNvSpPr txBox="1"/>
          <p:nvPr>
            <p:custDataLst>
              <p:tags r:id="rId15"/>
            </p:custDataLst>
          </p:nvPr>
        </p:nvSpPr>
        <p:spPr>
          <a:xfrm flipH="1">
            <a:off x="854268" y="2865386"/>
            <a:ext cx="781920" cy="756698"/>
          </a:xfrm>
          <a:prstGeom prst="rect">
            <a:avLst/>
          </a:prstGeom>
          <a:noFill/>
        </p:spPr>
        <p:txBody>
          <a:bodyPr wrap="square" rtlCol="0" anchor="ctr">
            <a:normAutofit fontScale="70000"/>
          </a:bodyPr>
          <a:lstStyle/>
          <a:p>
            <a:pPr algn="ctr"/>
            <a:r>
              <a:rPr lang="en-US" altLang="zh-CN" sz="54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zh-CN" altLang="en-US" sz="5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" name="矩形 52"/>
          <p:cNvSpPr/>
          <p:nvPr>
            <p:custDataLst>
              <p:tags r:id="rId16"/>
            </p:custDataLst>
          </p:nvPr>
        </p:nvSpPr>
        <p:spPr>
          <a:xfrm flipH="1">
            <a:off x="794703" y="1755842"/>
            <a:ext cx="8860888" cy="88468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63500" algn="ctr" rotWithShape="0">
              <a:srgbClr val="000000">
                <a:lumMod val="50000"/>
                <a:lumOff val="50000"/>
                <a:alpha val="15000"/>
              </a:srgb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" name="任意多边形: 形状 53"/>
          <p:cNvSpPr/>
          <p:nvPr>
            <p:custDataLst>
              <p:tags r:id="rId17"/>
            </p:custDataLst>
          </p:nvPr>
        </p:nvSpPr>
        <p:spPr>
          <a:xfrm flipH="1">
            <a:off x="794703" y="1755842"/>
            <a:ext cx="1298892" cy="884684"/>
          </a:xfrm>
          <a:custGeom>
            <a:avLst/>
            <a:gdLst>
              <a:gd name="connsiteX0" fmla="*/ 991964 w 1616685"/>
              <a:gd name="connsiteY0" fmla="*/ 0 h 1199251"/>
              <a:gd name="connsiteX1" fmla="*/ 633636 w 1616685"/>
              <a:gd name="connsiteY1" fmla="*/ 0 h 1199251"/>
              <a:gd name="connsiteX2" fmla="*/ 0 w 1616685"/>
              <a:gd name="connsiteY2" fmla="*/ 1199251 h 1199251"/>
              <a:gd name="connsiteX3" fmla="*/ 948419 w 1616685"/>
              <a:gd name="connsiteY3" fmla="*/ 1199251 h 1199251"/>
              <a:gd name="connsiteX4" fmla="*/ 1616076 w 1616685"/>
              <a:gd name="connsiteY4" fmla="*/ 1199251 h 1199251"/>
              <a:gd name="connsiteX5" fmla="*/ 1616685 w 1616685"/>
              <a:gd name="connsiteY5" fmla="*/ 1199251 h 1199251"/>
              <a:gd name="connsiteX6" fmla="*/ 1616685 w 1616685"/>
              <a:gd name="connsiteY6" fmla="*/ 1182379 h 1199251"/>
              <a:gd name="connsiteX7" fmla="*/ 1616076 w 1616685"/>
              <a:gd name="connsiteY7" fmla="*/ 1181226 h 1199251"/>
              <a:gd name="connsiteX8" fmla="*/ 1616076 w 1616685"/>
              <a:gd name="connsiteY8" fmla="*/ 1029 h 1199251"/>
              <a:gd name="connsiteX9" fmla="*/ 992508 w 1616685"/>
              <a:gd name="connsiteY9" fmla="*/ 1029 h 11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6685" h="1199251">
                <a:moveTo>
                  <a:pt x="991964" y="0"/>
                </a:moveTo>
                <a:lnTo>
                  <a:pt x="633636" y="0"/>
                </a:lnTo>
                <a:lnTo>
                  <a:pt x="0" y="1199251"/>
                </a:lnTo>
                <a:lnTo>
                  <a:pt x="948419" y="1199251"/>
                </a:lnTo>
                <a:lnTo>
                  <a:pt x="1616076" y="1199251"/>
                </a:lnTo>
                <a:lnTo>
                  <a:pt x="1616685" y="1199251"/>
                </a:lnTo>
                <a:lnTo>
                  <a:pt x="1616685" y="1182379"/>
                </a:lnTo>
                <a:lnTo>
                  <a:pt x="1616076" y="1181226"/>
                </a:lnTo>
                <a:lnTo>
                  <a:pt x="1616076" y="1029"/>
                </a:lnTo>
                <a:lnTo>
                  <a:pt x="992508" y="1029"/>
                </a:lnTo>
                <a:close/>
              </a:path>
            </a:pathLst>
          </a:cu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18"/>
            </p:custDataLst>
          </p:nvPr>
        </p:nvSpPr>
        <p:spPr>
          <a:xfrm flipH="1">
            <a:off x="2370221" y="2061583"/>
            <a:ext cx="6707984" cy="261762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预计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9-11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月（以学校具体通知为准） </a:t>
            </a:r>
            <a:endParaRPr lang="zh-CN" altLang="en-US" sz="1800" dirty="0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0" name="文本框 59"/>
          <p:cNvSpPr txBox="1"/>
          <p:nvPr>
            <p:custDataLst>
              <p:tags r:id="rId19"/>
            </p:custDataLst>
          </p:nvPr>
        </p:nvSpPr>
        <p:spPr>
          <a:xfrm flipH="1">
            <a:off x="2370221" y="1712971"/>
            <a:ext cx="6707984" cy="315343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/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b="1" dirty="0">
                <a:sym typeface="+mn-ea"/>
              </a:rPr>
              <a:t>开展时间</a:t>
            </a:r>
            <a:endParaRPr lang="zh-CN" altLang="en-US" b="1" dirty="0">
              <a:solidFill>
                <a:srgbClr val="000000">
                  <a:lumMod val="75000"/>
                  <a:lumOff val="25000"/>
                </a:srgbClr>
              </a:solidFill>
              <a:uFillTx/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20"/>
            </p:custDataLst>
          </p:nvPr>
        </p:nvSpPr>
        <p:spPr>
          <a:xfrm flipH="1">
            <a:off x="854268" y="1819834"/>
            <a:ext cx="781920" cy="756698"/>
          </a:xfrm>
          <a:prstGeom prst="rect">
            <a:avLst/>
          </a:prstGeom>
          <a:noFill/>
        </p:spPr>
        <p:txBody>
          <a:bodyPr wrap="square" rtlCol="0" anchor="ctr">
            <a:normAutofit fontScale="70000"/>
          </a:bodyPr>
          <a:lstStyle/>
          <a:p>
            <a:pPr algn="ctr"/>
            <a:r>
              <a:rPr lang="en-US" altLang="zh-CN" sz="54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zh-CN" altLang="en-US" sz="5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副标题 2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>
            <a:noAutofit/>
          </a:bodyPr>
          <a:p>
            <a:r>
              <a:rPr lang="zh-CN" altLang="en-US" sz="2800" dirty="0"/>
              <a:t>四、国家助学贷款</a:t>
            </a:r>
            <a:endParaRPr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698500" y="805180"/>
            <a:ext cx="3535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一）高校国家助学贷款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zh-CN" altLang="en-US" sz="2800" dirty="0"/>
              <a:t>四、国家助学贷款</a:t>
            </a:r>
            <a:endParaRPr lang="zh-CN" altLang="en-US" sz="2800" dirty="0"/>
          </a:p>
        </p:txBody>
      </p:sp>
      <p:sp>
        <p:nvSpPr>
          <p:cNvPr id="53" name="矩形 52"/>
          <p:cNvSpPr/>
          <p:nvPr>
            <p:custDataLst>
              <p:tags r:id="rId1"/>
            </p:custDataLst>
          </p:nvPr>
        </p:nvSpPr>
        <p:spPr>
          <a:xfrm flipH="1">
            <a:off x="807720" y="1704975"/>
            <a:ext cx="10353675" cy="450342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63500" algn="ctr" rotWithShape="0">
              <a:srgbClr val="000000">
                <a:lumMod val="50000"/>
                <a:lumOff val="50000"/>
                <a:alpha val="15000"/>
              </a:srgb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" name="任意多边形: 形状 53"/>
          <p:cNvSpPr/>
          <p:nvPr>
            <p:custDataLst>
              <p:tags r:id="rId2"/>
            </p:custDataLst>
          </p:nvPr>
        </p:nvSpPr>
        <p:spPr>
          <a:xfrm flipH="1">
            <a:off x="807403" y="1839027"/>
            <a:ext cx="1298892" cy="884684"/>
          </a:xfrm>
          <a:custGeom>
            <a:avLst/>
            <a:gdLst>
              <a:gd name="connsiteX0" fmla="*/ 991964 w 1616685"/>
              <a:gd name="connsiteY0" fmla="*/ 0 h 1199251"/>
              <a:gd name="connsiteX1" fmla="*/ 633636 w 1616685"/>
              <a:gd name="connsiteY1" fmla="*/ 0 h 1199251"/>
              <a:gd name="connsiteX2" fmla="*/ 0 w 1616685"/>
              <a:gd name="connsiteY2" fmla="*/ 1199251 h 1199251"/>
              <a:gd name="connsiteX3" fmla="*/ 948419 w 1616685"/>
              <a:gd name="connsiteY3" fmla="*/ 1199251 h 1199251"/>
              <a:gd name="connsiteX4" fmla="*/ 1616076 w 1616685"/>
              <a:gd name="connsiteY4" fmla="*/ 1199251 h 1199251"/>
              <a:gd name="connsiteX5" fmla="*/ 1616685 w 1616685"/>
              <a:gd name="connsiteY5" fmla="*/ 1199251 h 1199251"/>
              <a:gd name="connsiteX6" fmla="*/ 1616685 w 1616685"/>
              <a:gd name="connsiteY6" fmla="*/ 1182379 h 1199251"/>
              <a:gd name="connsiteX7" fmla="*/ 1616076 w 1616685"/>
              <a:gd name="connsiteY7" fmla="*/ 1181226 h 1199251"/>
              <a:gd name="connsiteX8" fmla="*/ 1616076 w 1616685"/>
              <a:gd name="connsiteY8" fmla="*/ 1029 h 1199251"/>
              <a:gd name="connsiteX9" fmla="*/ 992508 w 1616685"/>
              <a:gd name="connsiteY9" fmla="*/ 1029 h 11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6685" h="1199251">
                <a:moveTo>
                  <a:pt x="991964" y="0"/>
                </a:moveTo>
                <a:lnTo>
                  <a:pt x="633636" y="0"/>
                </a:lnTo>
                <a:lnTo>
                  <a:pt x="0" y="1199251"/>
                </a:lnTo>
                <a:lnTo>
                  <a:pt x="948419" y="1199251"/>
                </a:lnTo>
                <a:lnTo>
                  <a:pt x="1616076" y="1199251"/>
                </a:lnTo>
                <a:lnTo>
                  <a:pt x="1616685" y="1199251"/>
                </a:lnTo>
                <a:lnTo>
                  <a:pt x="1616685" y="1182379"/>
                </a:lnTo>
                <a:lnTo>
                  <a:pt x="1616076" y="1181226"/>
                </a:lnTo>
                <a:lnTo>
                  <a:pt x="1616076" y="1029"/>
                </a:lnTo>
                <a:lnTo>
                  <a:pt x="992508" y="1029"/>
                </a:lnTo>
                <a:close/>
              </a:path>
            </a:pathLst>
          </a:cu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3"/>
            </p:custDataLst>
          </p:nvPr>
        </p:nvSpPr>
        <p:spPr>
          <a:xfrm flipH="1">
            <a:off x="2382520" y="2145665"/>
            <a:ext cx="8626475" cy="4293870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>
              <a:lnSpc>
                <a:spcPct val="150000"/>
              </a:lnSpc>
            </a:pP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具有中华人民共和国国籍且持有中华人民共和国居民身份证；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具有完全民事行为能力（未成年人申请国家助学贷款须由其法定监护人书面同意）；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遵守学校各项规章制度，无违法违纪行为； 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诚实守信，无酗酒、吸烟等不良嗜好或消费习惯； 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学习刻苦，能够正常完成学业，生活俭朴，不铺张浪费；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因家庭经济困难，在校期间学生本人及其家庭所能获得的收入不足以支付完成学业所 需基本费用（包括学费、住宿费、基本生活费）； 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符合约定的其他条件。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0" name="文本框 59"/>
          <p:cNvSpPr txBox="1"/>
          <p:nvPr>
            <p:custDataLst>
              <p:tags r:id="rId4"/>
            </p:custDataLst>
          </p:nvPr>
        </p:nvSpPr>
        <p:spPr>
          <a:xfrm flipH="1">
            <a:off x="2382286" y="1902836"/>
            <a:ext cx="6707984" cy="315343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/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b="1" dirty="0">
                <a:sym typeface="+mn-ea"/>
              </a:rPr>
              <a:t>申请条件</a:t>
            </a:r>
            <a:endParaRPr lang="zh-CN" altLang="en-US" b="1" dirty="0"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5"/>
            </p:custDataLst>
          </p:nvPr>
        </p:nvSpPr>
        <p:spPr>
          <a:xfrm flipH="1">
            <a:off x="866968" y="1903019"/>
            <a:ext cx="781920" cy="756698"/>
          </a:xfrm>
          <a:prstGeom prst="rect">
            <a:avLst/>
          </a:prstGeom>
          <a:noFill/>
        </p:spPr>
        <p:txBody>
          <a:bodyPr wrap="square" rtlCol="0" anchor="ctr">
            <a:normAutofit fontScale="70000"/>
          </a:bodyPr>
          <a:lstStyle/>
          <a:p>
            <a:pPr algn="ctr"/>
            <a:r>
              <a:rPr lang="en-US" altLang="zh-CN" sz="54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05</a:t>
            </a:r>
            <a:endParaRPr lang="zh-CN" altLang="en-US" sz="5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8500" y="805180"/>
            <a:ext cx="3535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一）高校国家助学贷款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615758" y="1343660"/>
            <a:ext cx="18307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6.</a:t>
            </a:r>
            <a:r>
              <a:rPr lang="zh-CN" altLang="en-US" sz="24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适用程序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400" b="1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p>
            <a:r>
              <a:rPr lang="zh-CN" altLang="en-US" sz="2800" dirty="0"/>
              <a:t>四、国家助学贷款</a:t>
            </a:r>
            <a:endParaRPr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698500" y="805180"/>
            <a:ext cx="3535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一）高校国家助学贷款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1"/>
            </p:custDataLst>
          </p:nvPr>
        </p:nvCxnSpPr>
        <p:spPr>
          <a:xfrm flipV="1">
            <a:off x="363855" y="4295606"/>
            <a:ext cx="11630660" cy="7051"/>
          </a:xfrm>
          <a:prstGeom prst="line">
            <a:avLst/>
          </a:prstGeom>
          <a:ln w="25400">
            <a:solidFill>
              <a:srgbClr val="B2B2B2"/>
            </a:solidFill>
            <a:headEnd type="none" w="lg" len="lg"/>
            <a:tailEnd type="stealth" w="lg" len="lg"/>
          </a:ln>
        </p:spPr>
        <p:style>
          <a:lnRef idx="1">
            <a:srgbClr val="27BDBA"/>
          </a:lnRef>
          <a:fillRef idx="0">
            <a:srgbClr val="27BDBA"/>
          </a:fillRef>
          <a:effectRef idx="0">
            <a:srgbClr val="27BDBA"/>
          </a:effectRef>
          <a:fontRef idx="minor">
            <a:sysClr val="windowText" lastClr="000000"/>
          </a:fontRef>
        </p:style>
      </p:cxnSp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648397" y="2038960"/>
            <a:ext cx="2001780" cy="2346770"/>
            <a:chOff x="863600" y="2578100"/>
            <a:chExt cx="1384300" cy="1622872"/>
          </a:xfrm>
        </p:grpSpPr>
        <p:sp>
          <p:nvSpPr>
            <p:cNvPr id="9" name="椭圆 8"/>
            <p:cNvSpPr/>
            <p:nvPr>
              <p:custDataLst>
                <p:tags r:id="rId3"/>
              </p:custDataLst>
            </p:nvPr>
          </p:nvSpPr>
          <p:spPr>
            <a:xfrm>
              <a:off x="959643" y="4085777"/>
              <a:ext cx="115195" cy="115195"/>
            </a:xfrm>
            <a:prstGeom prst="ellipse">
              <a:avLst/>
            </a:prstGeom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4"/>
              </p:custDataLst>
            </p:nvPr>
          </p:nvSpPr>
          <p:spPr>
            <a:xfrm>
              <a:off x="863600" y="3568700"/>
              <a:ext cx="342900" cy="3429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01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863600" y="2578100"/>
              <a:ext cx="13843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学生申请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17" name="直接连接符 16"/>
            <p:cNvCxnSpPr/>
            <p:nvPr>
              <p:custDataLst>
                <p:tags r:id="rId6"/>
              </p:custDataLst>
            </p:nvPr>
          </p:nvCxnSpPr>
          <p:spPr>
            <a:xfrm>
              <a:off x="1303875" y="3740150"/>
              <a:ext cx="540000" cy="0"/>
            </a:xfrm>
            <a:prstGeom prst="line">
              <a:avLst/>
            </a:prstGeom>
            <a:ln w="25400">
              <a:solidFill>
                <a:srgbClr val="27BDBA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20" name="组合 19"/>
          <p:cNvGrpSpPr/>
          <p:nvPr>
            <p:custDataLst>
              <p:tags r:id="rId7"/>
            </p:custDataLst>
          </p:nvPr>
        </p:nvGrpSpPr>
        <p:grpSpPr>
          <a:xfrm>
            <a:off x="4278541" y="2039665"/>
            <a:ext cx="2001780" cy="2346770"/>
            <a:chOff x="3373970" y="2578100"/>
            <a:chExt cx="1384300" cy="1622872"/>
          </a:xfrm>
        </p:grpSpPr>
        <p:sp>
          <p:nvSpPr>
            <p:cNvPr id="23" name="椭圆 22"/>
            <p:cNvSpPr/>
            <p:nvPr>
              <p:custDataLst>
                <p:tags r:id="rId8"/>
              </p:custDataLst>
            </p:nvPr>
          </p:nvSpPr>
          <p:spPr>
            <a:xfrm>
              <a:off x="3482873" y="4085777"/>
              <a:ext cx="115195" cy="115195"/>
            </a:xfrm>
            <a:prstGeom prst="ellipse">
              <a:avLst/>
            </a:prstGeom>
            <a:solidFill>
              <a:srgbClr val="CFD90A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9"/>
              </p:custDataLst>
            </p:nvPr>
          </p:nvSpPr>
          <p:spPr>
            <a:xfrm>
              <a:off x="3373970" y="3568700"/>
              <a:ext cx="342900" cy="342900"/>
            </a:xfrm>
            <a:prstGeom prst="rect">
              <a:avLst/>
            </a:pr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03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3373970" y="2578100"/>
              <a:ext cx="1384300" cy="914400"/>
            </a:xfrm>
            <a:prstGeom prst="rect">
              <a:avLst/>
            </a:pr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学生处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审核并上报河南省学生资助管理中心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28" name="直接连接符 27"/>
            <p:cNvCxnSpPr/>
            <p:nvPr>
              <p:custDataLst>
                <p:tags r:id="rId11"/>
              </p:custDataLst>
            </p:nvPr>
          </p:nvCxnSpPr>
          <p:spPr>
            <a:xfrm>
              <a:off x="3813541" y="3740150"/>
              <a:ext cx="540000" cy="0"/>
            </a:xfrm>
            <a:prstGeom prst="line">
              <a:avLst/>
            </a:prstGeom>
            <a:ln w="25400">
              <a:solidFill>
                <a:srgbClr val="CFD90A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29" name="组合 28"/>
          <p:cNvGrpSpPr/>
          <p:nvPr>
            <p:custDataLst>
              <p:tags r:id="rId12"/>
            </p:custDataLst>
          </p:nvPr>
        </p:nvGrpSpPr>
        <p:grpSpPr>
          <a:xfrm>
            <a:off x="7908686" y="2038960"/>
            <a:ext cx="2001780" cy="2346770"/>
            <a:chOff x="5884340" y="2578100"/>
            <a:chExt cx="1384300" cy="1622872"/>
          </a:xfrm>
        </p:grpSpPr>
        <p:sp>
          <p:nvSpPr>
            <p:cNvPr id="36" name="椭圆 35"/>
            <p:cNvSpPr/>
            <p:nvPr>
              <p:custDataLst>
                <p:tags r:id="rId13"/>
              </p:custDataLst>
            </p:nvPr>
          </p:nvSpPr>
          <p:spPr>
            <a:xfrm>
              <a:off x="6006103" y="4085777"/>
              <a:ext cx="115195" cy="115195"/>
            </a:xfrm>
            <a:prstGeom prst="ellipse">
              <a:avLst/>
            </a:prstGeom>
            <a:solidFill>
              <a:srgbClr val="4472C4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14"/>
              </p:custDataLst>
            </p:nvPr>
          </p:nvSpPr>
          <p:spPr>
            <a:xfrm>
              <a:off x="5884340" y="3568700"/>
              <a:ext cx="342900" cy="3429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05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3" name="矩形 42"/>
            <p:cNvSpPr/>
            <p:nvPr>
              <p:custDataLst>
                <p:tags r:id="rId15"/>
              </p:custDataLst>
            </p:nvPr>
          </p:nvSpPr>
          <p:spPr>
            <a:xfrm>
              <a:off x="5884340" y="2578100"/>
              <a:ext cx="1384300" cy="9144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组织学生签订本年度贷款合同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4" name="直接连接符 43"/>
            <p:cNvCxnSpPr/>
            <p:nvPr>
              <p:custDataLst>
                <p:tags r:id="rId16"/>
              </p:custDataLst>
            </p:nvPr>
          </p:nvCxnSpPr>
          <p:spPr>
            <a:xfrm>
              <a:off x="6323207" y="3740150"/>
              <a:ext cx="540000" cy="0"/>
            </a:xfrm>
            <a:prstGeom prst="line">
              <a:avLst/>
            </a:prstGeom>
            <a:ln w="25400">
              <a:solidFill>
                <a:srgbClr val="4472C4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5" name="组合 44"/>
          <p:cNvGrpSpPr/>
          <p:nvPr>
            <p:custDataLst>
              <p:tags r:id="rId17"/>
            </p:custDataLst>
          </p:nvPr>
        </p:nvGrpSpPr>
        <p:grpSpPr>
          <a:xfrm>
            <a:off x="2463469" y="4219151"/>
            <a:ext cx="2001780" cy="2346771"/>
            <a:chOff x="2118785" y="4085777"/>
            <a:chExt cx="1384300" cy="1622873"/>
          </a:xfrm>
        </p:grpSpPr>
        <p:sp>
          <p:nvSpPr>
            <p:cNvPr id="46" name="椭圆 45"/>
            <p:cNvSpPr/>
            <p:nvPr>
              <p:custDataLst>
                <p:tags r:id="rId18"/>
              </p:custDataLst>
            </p:nvPr>
          </p:nvSpPr>
          <p:spPr>
            <a:xfrm>
              <a:off x="2221258" y="4085777"/>
              <a:ext cx="115195" cy="115195"/>
            </a:xfrm>
            <a:prstGeom prst="ellipse">
              <a:avLst/>
            </a:prstGeom>
            <a:solidFill>
              <a:srgbClr val="66D9AB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2" name="矩形 51"/>
            <p:cNvSpPr/>
            <p:nvPr>
              <p:custDataLst>
                <p:tags r:id="rId19"/>
              </p:custDataLst>
            </p:nvPr>
          </p:nvSpPr>
          <p:spPr>
            <a:xfrm>
              <a:off x="2118785" y="4375150"/>
              <a:ext cx="342900" cy="342900"/>
            </a:xfrm>
            <a:prstGeom prst="rect">
              <a:avLst/>
            </a:pr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02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3" name="矩形 52"/>
            <p:cNvSpPr/>
            <p:nvPr>
              <p:custDataLst>
                <p:tags r:id="rId20"/>
              </p:custDataLst>
            </p:nvPr>
          </p:nvSpPr>
          <p:spPr>
            <a:xfrm>
              <a:off x="2118785" y="4794250"/>
              <a:ext cx="1384300" cy="914400"/>
            </a:xfrm>
            <a:prstGeom prst="rect">
              <a:avLst/>
            </a:pr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书院</a:t>
              </a: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初审</a:t>
              </a:r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cxnSp>
          <p:nvCxnSpPr>
            <p:cNvPr id="54" name="直接连接符 53"/>
            <p:cNvCxnSpPr/>
            <p:nvPr>
              <p:custDataLst>
                <p:tags r:id="rId21"/>
              </p:custDataLst>
            </p:nvPr>
          </p:nvCxnSpPr>
          <p:spPr>
            <a:xfrm>
              <a:off x="2558708" y="4546600"/>
              <a:ext cx="540000" cy="0"/>
            </a:xfrm>
            <a:prstGeom prst="line">
              <a:avLst/>
            </a:prstGeom>
            <a:ln w="25400">
              <a:solidFill>
                <a:srgbClr val="66D9AB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55" name="组合 54"/>
          <p:cNvGrpSpPr/>
          <p:nvPr>
            <p:custDataLst>
              <p:tags r:id="rId22"/>
            </p:custDataLst>
          </p:nvPr>
        </p:nvGrpSpPr>
        <p:grpSpPr>
          <a:xfrm>
            <a:off x="6093613" y="4219151"/>
            <a:ext cx="2001780" cy="2346771"/>
            <a:chOff x="4629155" y="4085777"/>
            <a:chExt cx="1384300" cy="1622873"/>
          </a:xfrm>
        </p:grpSpPr>
        <p:sp>
          <p:nvSpPr>
            <p:cNvPr id="56" name="椭圆 55"/>
            <p:cNvSpPr/>
            <p:nvPr>
              <p:custDataLst>
                <p:tags r:id="rId23"/>
              </p:custDataLst>
            </p:nvPr>
          </p:nvSpPr>
          <p:spPr>
            <a:xfrm>
              <a:off x="4744488" y="4085777"/>
              <a:ext cx="115195" cy="115195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7" name="矩形 56"/>
            <p:cNvSpPr/>
            <p:nvPr>
              <p:custDataLst>
                <p:tags r:id="rId24"/>
              </p:custDataLst>
            </p:nvPr>
          </p:nvSpPr>
          <p:spPr>
            <a:xfrm>
              <a:off x="4629155" y="4375150"/>
              <a:ext cx="342900" cy="3429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04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8" name="矩形 57"/>
            <p:cNvSpPr/>
            <p:nvPr>
              <p:custDataLst>
                <p:tags r:id="rId25"/>
              </p:custDataLst>
            </p:nvPr>
          </p:nvSpPr>
          <p:spPr>
            <a:xfrm>
              <a:off x="4629155" y="4794250"/>
              <a:ext cx="13843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报国开行河南省分行审批通过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59" name="直接连接符 58"/>
            <p:cNvCxnSpPr/>
            <p:nvPr>
              <p:custDataLst>
                <p:tags r:id="rId26"/>
              </p:custDataLst>
            </p:nvPr>
          </p:nvCxnSpPr>
          <p:spPr>
            <a:xfrm>
              <a:off x="5068374" y="4546600"/>
              <a:ext cx="540000" cy="0"/>
            </a:xfrm>
            <a:prstGeom prst="line">
              <a:avLst/>
            </a:prstGeom>
            <a:ln w="25400">
              <a:solidFill>
                <a:srgbClr val="FFC000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60" name="组合 59"/>
          <p:cNvGrpSpPr/>
          <p:nvPr>
            <p:custDataLst>
              <p:tags r:id="rId27"/>
            </p:custDataLst>
          </p:nvPr>
        </p:nvGrpSpPr>
        <p:grpSpPr>
          <a:xfrm>
            <a:off x="9723760" y="4219151"/>
            <a:ext cx="2001780" cy="2346771"/>
            <a:chOff x="7139526" y="4085777"/>
            <a:chExt cx="1384300" cy="1622873"/>
          </a:xfrm>
        </p:grpSpPr>
        <p:sp>
          <p:nvSpPr>
            <p:cNvPr id="61" name="椭圆 60"/>
            <p:cNvSpPr/>
            <p:nvPr>
              <p:custDataLst>
                <p:tags r:id="rId28"/>
              </p:custDataLst>
            </p:nvPr>
          </p:nvSpPr>
          <p:spPr>
            <a:xfrm>
              <a:off x="7267717" y="4085777"/>
              <a:ext cx="115195" cy="115195"/>
            </a:xfrm>
            <a:prstGeom prst="ellipse">
              <a:avLst/>
            </a:prstGeom>
            <a:solidFill>
              <a:srgbClr val="70AD47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2" name="矩形 61"/>
            <p:cNvSpPr/>
            <p:nvPr>
              <p:custDataLst>
                <p:tags r:id="rId29"/>
              </p:custDataLst>
            </p:nvPr>
          </p:nvSpPr>
          <p:spPr>
            <a:xfrm>
              <a:off x="7139526" y="4375150"/>
              <a:ext cx="342900" cy="342900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06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3" name="矩形 62"/>
            <p:cNvSpPr/>
            <p:nvPr>
              <p:custDataLst>
                <p:tags r:id="rId30"/>
              </p:custDataLst>
            </p:nvPr>
          </p:nvSpPr>
          <p:spPr>
            <a:xfrm>
              <a:off x="7139526" y="4794250"/>
              <a:ext cx="1384300" cy="914400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贷款发放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64" name="直接连接符 63"/>
            <p:cNvCxnSpPr/>
            <p:nvPr>
              <p:custDataLst>
                <p:tags r:id="rId31"/>
              </p:custDataLst>
            </p:nvPr>
          </p:nvCxnSpPr>
          <p:spPr>
            <a:xfrm>
              <a:off x="7578039" y="4546600"/>
              <a:ext cx="540000" cy="0"/>
            </a:xfrm>
            <a:prstGeom prst="line">
              <a:avLst/>
            </a:prstGeom>
            <a:ln w="25400">
              <a:solidFill>
                <a:srgbClr val="70AD47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副标题 2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>
            <a:noAutofit/>
          </a:bodyPr>
          <a:p>
            <a:r>
              <a:rPr lang="zh-CN" altLang="en-US" sz="2800" dirty="0">
                <a:solidFill>
                  <a:schemeClr val="tx1"/>
                </a:solidFill>
              </a:rPr>
              <a:t>四、国家助学贷款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8500" y="805180"/>
            <a:ext cx="3840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（二）生源地信用助学贷款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 flipH="1">
            <a:off x="548238" y="4364444"/>
            <a:ext cx="10247997" cy="8536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tx1">
                <a:lumMod val="50000"/>
                <a:lumOff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任意多边形: 形状 66"/>
          <p:cNvSpPr>
            <a:spLocks noChangeAspect="1"/>
          </p:cNvSpPr>
          <p:nvPr>
            <p:custDataLst>
              <p:tags r:id="rId2"/>
            </p:custDataLst>
          </p:nvPr>
        </p:nvSpPr>
        <p:spPr>
          <a:xfrm flipH="1">
            <a:off x="548238" y="4364444"/>
            <a:ext cx="1502224" cy="853691"/>
          </a:xfrm>
          <a:custGeom>
            <a:avLst/>
            <a:gdLst>
              <a:gd name="connsiteX0" fmla="*/ 991964 w 1616685"/>
              <a:gd name="connsiteY0" fmla="*/ 0 h 1199251"/>
              <a:gd name="connsiteX1" fmla="*/ 633636 w 1616685"/>
              <a:gd name="connsiteY1" fmla="*/ 0 h 1199251"/>
              <a:gd name="connsiteX2" fmla="*/ 0 w 1616685"/>
              <a:gd name="connsiteY2" fmla="*/ 1199251 h 1199251"/>
              <a:gd name="connsiteX3" fmla="*/ 948419 w 1616685"/>
              <a:gd name="connsiteY3" fmla="*/ 1199251 h 1199251"/>
              <a:gd name="connsiteX4" fmla="*/ 1616076 w 1616685"/>
              <a:gd name="connsiteY4" fmla="*/ 1199251 h 1199251"/>
              <a:gd name="connsiteX5" fmla="*/ 1616685 w 1616685"/>
              <a:gd name="connsiteY5" fmla="*/ 1199251 h 1199251"/>
              <a:gd name="connsiteX6" fmla="*/ 1616685 w 1616685"/>
              <a:gd name="connsiteY6" fmla="*/ 1182379 h 1199251"/>
              <a:gd name="connsiteX7" fmla="*/ 1616076 w 1616685"/>
              <a:gd name="connsiteY7" fmla="*/ 1181226 h 1199251"/>
              <a:gd name="connsiteX8" fmla="*/ 1616076 w 1616685"/>
              <a:gd name="connsiteY8" fmla="*/ 1029 h 1199251"/>
              <a:gd name="connsiteX9" fmla="*/ 992508 w 1616685"/>
              <a:gd name="connsiteY9" fmla="*/ 1029 h 11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6685" h="1199251">
                <a:moveTo>
                  <a:pt x="991964" y="0"/>
                </a:moveTo>
                <a:lnTo>
                  <a:pt x="633636" y="0"/>
                </a:lnTo>
                <a:lnTo>
                  <a:pt x="0" y="1199251"/>
                </a:lnTo>
                <a:lnTo>
                  <a:pt x="948419" y="1199251"/>
                </a:lnTo>
                <a:lnTo>
                  <a:pt x="1616076" y="1199251"/>
                </a:lnTo>
                <a:lnTo>
                  <a:pt x="1616685" y="1199251"/>
                </a:lnTo>
                <a:lnTo>
                  <a:pt x="1616685" y="1182379"/>
                </a:lnTo>
                <a:lnTo>
                  <a:pt x="1616076" y="1181226"/>
                </a:lnTo>
                <a:lnTo>
                  <a:pt x="1616076" y="1029"/>
                </a:lnTo>
                <a:lnTo>
                  <a:pt x="992508" y="10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 flipH="1">
            <a:off x="2370328" y="4588330"/>
            <a:ext cx="9549913" cy="943051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algn="just"/>
            <a:r>
              <a:rPr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自202</a:t>
            </a:r>
            <a:r>
              <a:rPr 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年秋季学期</a:t>
            </a: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起</a:t>
            </a:r>
            <a:r>
              <a:rPr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，全日制</a:t>
            </a: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普通</a:t>
            </a:r>
            <a:r>
              <a:rPr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本专科学生每人每年申请贷款额度</a:t>
            </a:r>
            <a:r>
              <a:rPr lang="zh-CN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提高至</a:t>
            </a:r>
            <a:r>
              <a:rPr 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000元，优先用于支付在校期间学费和住宿费，超出部分可用于弥补日常生活费</a:t>
            </a:r>
            <a:endParaRPr lang="zh-CN" altLang="en-US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 flipH="1">
            <a:off x="2370392" y="4244503"/>
            <a:ext cx="7758072" cy="332741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 dirty="0">
                <a:sym typeface="+mn-ea"/>
              </a:rPr>
              <a:t>贷款额度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 flipH="1">
            <a:off x="656630" y="4397470"/>
            <a:ext cx="825318" cy="787638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en-US" altLang="zh-CN" sz="4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 flipH="1">
            <a:off x="548238" y="3367662"/>
            <a:ext cx="10247997" cy="8536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tx1">
                <a:lumMod val="50000"/>
                <a:lumOff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任意多边形: 形状 33"/>
          <p:cNvSpPr>
            <a:spLocks noChangeAspect="1"/>
          </p:cNvSpPr>
          <p:nvPr>
            <p:custDataLst>
              <p:tags r:id="rId7"/>
            </p:custDataLst>
          </p:nvPr>
        </p:nvSpPr>
        <p:spPr>
          <a:xfrm flipH="1">
            <a:off x="548238" y="3367662"/>
            <a:ext cx="1502224" cy="853691"/>
          </a:xfrm>
          <a:custGeom>
            <a:avLst/>
            <a:gdLst>
              <a:gd name="connsiteX0" fmla="*/ 991964 w 1616685"/>
              <a:gd name="connsiteY0" fmla="*/ 0 h 1199251"/>
              <a:gd name="connsiteX1" fmla="*/ 633636 w 1616685"/>
              <a:gd name="connsiteY1" fmla="*/ 0 h 1199251"/>
              <a:gd name="connsiteX2" fmla="*/ 0 w 1616685"/>
              <a:gd name="connsiteY2" fmla="*/ 1199251 h 1199251"/>
              <a:gd name="connsiteX3" fmla="*/ 948419 w 1616685"/>
              <a:gd name="connsiteY3" fmla="*/ 1199251 h 1199251"/>
              <a:gd name="connsiteX4" fmla="*/ 1616076 w 1616685"/>
              <a:gd name="connsiteY4" fmla="*/ 1199251 h 1199251"/>
              <a:gd name="connsiteX5" fmla="*/ 1616685 w 1616685"/>
              <a:gd name="connsiteY5" fmla="*/ 1199251 h 1199251"/>
              <a:gd name="connsiteX6" fmla="*/ 1616685 w 1616685"/>
              <a:gd name="connsiteY6" fmla="*/ 1182379 h 1199251"/>
              <a:gd name="connsiteX7" fmla="*/ 1616076 w 1616685"/>
              <a:gd name="connsiteY7" fmla="*/ 1181226 h 1199251"/>
              <a:gd name="connsiteX8" fmla="*/ 1616076 w 1616685"/>
              <a:gd name="connsiteY8" fmla="*/ 1029 h 1199251"/>
              <a:gd name="connsiteX9" fmla="*/ 992508 w 1616685"/>
              <a:gd name="connsiteY9" fmla="*/ 1029 h 11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6685" h="1199251">
                <a:moveTo>
                  <a:pt x="991964" y="0"/>
                </a:moveTo>
                <a:lnTo>
                  <a:pt x="633636" y="0"/>
                </a:lnTo>
                <a:lnTo>
                  <a:pt x="0" y="1199251"/>
                </a:lnTo>
                <a:lnTo>
                  <a:pt x="948419" y="1199251"/>
                </a:lnTo>
                <a:lnTo>
                  <a:pt x="1616076" y="1199251"/>
                </a:lnTo>
                <a:lnTo>
                  <a:pt x="1616685" y="1199251"/>
                </a:lnTo>
                <a:lnTo>
                  <a:pt x="1616685" y="1182379"/>
                </a:lnTo>
                <a:lnTo>
                  <a:pt x="1616076" y="1181226"/>
                </a:lnTo>
                <a:lnTo>
                  <a:pt x="1616076" y="1029"/>
                </a:lnTo>
                <a:lnTo>
                  <a:pt x="992508" y="10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 flipH="1">
            <a:off x="2370392" y="3809635"/>
            <a:ext cx="7758072" cy="268685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鼓励学生进行生源地国家助学贷款 </a:t>
            </a:r>
            <a:endParaRPr lang="zh-CN" altLang="en-US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 flipH="1">
            <a:off x="2370392" y="3465842"/>
            <a:ext cx="7758072" cy="332741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 dirty="0">
                <a:sym typeface="+mn-ea"/>
              </a:rPr>
              <a:t>注意事项 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 flipH="1">
            <a:off x="656631" y="3400688"/>
            <a:ext cx="825318" cy="787638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n-US" altLang="zh-CN" sz="4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 flipH="1">
            <a:off x="548238" y="2407309"/>
            <a:ext cx="10247997" cy="8536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tx1">
                <a:lumMod val="50000"/>
                <a:lumOff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任意多边形: 形状 43"/>
          <p:cNvSpPr>
            <a:spLocks noChangeAspect="1"/>
          </p:cNvSpPr>
          <p:nvPr>
            <p:custDataLst>
              <p:tags r:id="rId12"/>
            </p:custDataLst>
          </p:nvPr>
        </p:nvSpPr>
        <p:spPr>
          <a:xfrm flipH="1">
            <a:off x="548238" y="2407309"/>
            <a:ext cx="1502224" cy="853691"/>
          </a:xfrm>
          <a:custGeom>
            <a:avLst/>
            <a:gdLst>
              <a:gd name="connsiteX0" fmla="*/ 991964 w 1616685"/>
              <a:gd name="connsiteY0" fmla="*/ 0 h 1199251"/>
              <a:gd name="connsiteX1" fmla="*/ 633636 w 1616685"/>
              <a:gd name="connsiteY1" fmla="*/ 0 h 1199251"/>
              <a:gd name="connsiteX2" fmla="*/ 0 w 1616685"/>
              <a:gd name="connsiteY2" fmla="*/ 1199251 h 1199251"/>
              <a:gd name="connsiteX3" fmla="*/ 948419 w 1616685"/>
              <a:gd name="connsiteY3" fmla="*/ 1199251 h 1199251"/>
              <a:gd name="connsiteX4" fmla="*/ 1616076 w 1616685"/>
              <a:gd name="connsiteY4" fmla="*/ 1199251 h 1199251"/>
              <a:gd name="connsiteX5" fmla="*/ 1616685 w 1616685"/>
              <a:gd name="connsiteY5" fmla="*/ 1199251 h 1199251"/>
              <a:gd name="connsiteX6" fmla="*/ 1616685 w 1616685"/>
              <a:gd name="connsiteY6" fmla="*/ 1182379 h 1199251"/>
              <a:gd name="connsiteX7" fmla="*/ 1616076 w 1616685"/>
              <a:gd name="connsiteY7" fmla="*/ 1181226 h 1199251"/>
              <a:gd name="connsiteX8" fmla="*/ 1616076 w 1616685"/>
              <a:gd name="connsiteY8" fmla="*/ 1029 h 1199251"/>
              <a:gd name="connsiteX9" fmla="*/ 992508 w 1616685"/>
              <a:gd name="connsiteY9" fmla="*/ 1029 h 11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6685" h="1199251">
                <a:moveTo>
                  <a:pt x="991964" y="0"/>
                </a:moveTo>
                <a:lnTo>
                  <a:pt x="633636" y="0"/>
                </a:lnTo>
                <a:lnTo>
                  <a:pt x="0" y="1199251"/>
                </a:lnTo>
                <a:lnTo>
                  <a:pt x="948419" y="1199251"/>
                </a:lnTo>
                <a:lnTo>
                  <a:pt x="1616076" y="1199251"/>
                </a:lnTo>
                <a:lnTo>
                  <a:pt x="1616685" y="1199251"/>
                </a:lnTo>
                <a:lnTo>
                  <a:pt x="1616685" y="1182379"/>
                </a:lnTo>
                <a:lnTo>
                  <a:pt x="1616076" y="1181226"/>
                </a:lnTo>
                <a:lnTo>
                  <a:pt x="1616076" y="1029"/>
                </a:lnTo>
                <a:lnTo>
                  <a:pt x="992508" y="10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 flipH="1">
            <a:off x="2370392" y="2849342"/>
            <a:ext cx="7758072" cy="268685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家庭经济困难学生 </a:t>
            </a:r>
            <a:endParaRPr lang="zh-CN" altLang="en-US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 flipH="1">
            <a:off x="2370392" y="2505549"/>
            <a:ext cx="7758072" cy="332741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 dirty="0">
                <a:sym typeface="+mn-ea"/>
              </a:rPr>
              <a:t>适用范围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 flipH="1">
            <a:off x="656631" y="2440335"/>
            <a:ext cx="825318" cy="787638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n-US" altLang="zh-CN" sz="4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16"/>
            </p:custDataLst>
          </p:nvPr>
        </p:nvSpPr>
        <p:spPr>
          <a:xfrm flipH="1">
            <a:off x="548238" y="1449803"/>
            <a:ext cx="10247997" cy="8536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tx1">
                <a:lumMod val="50000"/>
                <a:lumOff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任意多边形: 形状 53"/>
          <p:cNvSpPr/>
          <p:nvPr>
            <p:custDataLst>
              <p:tags r:id="rId17"/>
            </p:custDataLst>
          </p:nvPr>
        </p:nvSpPr>
        <p:spPr>
          <a:xfrm flipH="1">
            <a:off x="548238" y="1449803"/>
            <a:ext cx="1502224" cy="853691"/>
          </a:xfrm>
          <a:custGeom>
            <a:avLst/>
            <a:gdLst>
              <a:gd name="connsiteX0" fmla="*/ 991964 w 1616685"/>
              <a:gd name="connsiteY0" fmla="*/ 0 h 1199251"/>
              <a:gd name="connsiteX1" fmla="*/ 633636 w 1616685"/>
              <a:gd name="connsiteY1" fmla="*/ 0 h 1199251"/>
              <a:gd name="connsiteX2" fmla="*/ 0 w 1616685"/>
              <a:gd name="connsiteY2" fmla="*/ 1199251 h 1199251"/>
              <a:gd name="connsiteX3" fmla="*/ 948419 w 1616685"/>
              <a:gd name="connsiteY3" fmla="*/ 1199251 h 1199251"/>
              <a:gd name="connsiteX4" fmla="*/ 1616076 w 1616685"/>
              <a:gd name="connsiteY4" fmla="*/ 1199251 h 1199251"/>
              <a:gd name="connsiteX5" fmla="*/ 1616685 w 1616685"/>
              <a:gd name="connsiteY5" fmla="*/ 1199251 h 1199251"/>
              <a:gd name="connsiteX6" fmla="*/ 1616685 w 1616685"/>
              <a:gd name="connsiteY6" fmla="*/ 1182379 h 1199251"/>
              <a:gd name="connsiteX7" fmla="*/ 1616076 w 1616685"/>
              <a:gd name="connsiteY7" fmla="*/ 1181226 h 1199251"/>
              <a:gd name="connsiteX8" fmla="*/ 1616076 w 1616685"/>
              <a:gd name="connsiteY8" fmla="*/ 1029 h 1199251"/>
              <a:gd name="connsiteX9" fmla="*/ 992508 w 1616685"/>
              <a:gd name="connsiteY9" fmla="*/ 1029 h 11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6685" h="1199251">
                <a:moveTo>
                  <a:pt x="991964" y="0"/>
                </a:moveTo>
                <a:lnTo>
                  <a:pt x="633636" y="0"/>
                </a:lnTo>
                <a:lnTo>
                  <a:pt x="0" y="1199251"/>
                </a:lnTo>
                <a:lnTo>
                  <a:pt x="948419" y="1199251"/>
                </a:lnTo>
                <a:lnTo>
                  <a:pt x="1616076" y="1199251"/>
                </a:lnTo>
                <a:lnTo>
                  <a:pt x="1616685" y="1199251"/>
                </a:lnTo>
                <a:lnTo>
                  <a:pt x="1616685" y="1182379"/>
                </a:lnTo>
                <a:lnTo>
                  <a:pt x="1616076" y="1181226"/>
                </a:lnTo>
                <a:lnTo>
                  <a:pt x="1616076" y="1029"/>
                </a:lnTo>
                <a:lnTo>
                  <a:pt x="992508" y="10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 flipH="1">
            <a:off x="2370392" y="1891899"/>
            <a:ext cx="7758072" cy="268685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以当地学生资助管理中心通知为准 </a:t>
            </a:r>
            <a:endParaRPr lang="zh-CN" altLang="en-US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9"/>
            </p:custDataLst>
          </p:nvPr>
        </p:nvSpPr>
        <p:spPr>
          <a:xfrm flipH="1">
            <a:off x="2370392" y="1548105"/>
            <a:ext cx="7758072" cy="332741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开展时间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20"/>
            </p:custDataLst>
          </p:nvPr>
        </p:nvSpPr>
        <p:spPr>
          <a:xfrm flipH="1">
            <a:off x="656631" y="1482829"/>
            <a:ext cx="825318" cy="787638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n-US" altLang="zh-CN" sz="4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矩形 24"/>
          <p:cNvSpPr/>
          <p:nvPr>
            <p:custDataLst>
              <p:tags r:id="rId21"/>
            </p:custDataLst>
          </p:nvPr>
        </p:nvSpPr>
        <p:spPr>
          <a:xfrm flipH="1">
            <a:off x="532289" y="5761921"/>
            <a:ext cx="10247997" cy="8536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tx1">
                <a:lumMod val="50000"/>
                <a:lumOff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任意多边形: 形状 25"/>
          <p:cNvSpPr>
            <a:spLocks noChangeAspect="1"/>
          </p:cNvSpPr>
          <p:nvPr>
            <p:custDataLst>
              <p:tags r:id="rId22"/>
            </p:custDataLst>
          </p:nvPr>
        </p:nvSpPr>
        <p:spPr>
          <a:xfrm flipH="1">
            <a:off x="532289" y="5761921"/>
            <a:ext cx="1502224" cy="853691"/>
          </a:xfrm>
          <a:custGeom>
            <a:avLst/>
            <a:gdLst>
              <a:gd name="connsiteX0" fmla="*/ 991964 w 1616685"/>
              <a:gd name="connsiteY0" fmla="*/ 0 h 1199251"/>
              <a:gd name="connsiteX1" fmla="*/ 633636 w 1616685"/>
              <a:gd name="connsiteY1" fmla="*/ 0 h 1199251"/>
              <a:gd name="connsiteX2" fmla="*/ 0 w 1616685"/>
              <a:gd name="connsiteY2" fmla="*/ 1199251 h 1199251"/>
              <a:gd name="connsiteX3" fmla="*/ 948419 w 1616685"/>
              <a:gd name="connsiteY3" fmla="*/ 1199251 h 1199251"/>
              <a:gd name="connsiteX4" fmla="*/ 1616076 w 1616685"/>
              <a:gd name="connsiteY4" fmla="*/ 1199251 h 1199251"/>
              <a:gd name="connsiteX5" fmla="*/ 1616685 w 1616685"/>
              <a:gd name="connsiteY5" fmla="*/ 1199251 h 1199251"/>
              <a:gd name="connsiteX6" fmla="*/ 1616685 w 1616685"/>
              <a:gd name="connsiteY6" fmla="*/ 1182379 h 1199251"/>
              <a:gd name="connsiteX7" fmla="*/ 1616076 w 1616685"/>
              <a:gd name="connsiteY7" fmla="*/ 1181226 h 1199251"/>
              <a:gd name="connsiteX8" fmla="*/ 1616076 w 1616685"/>
              <a:gd name="connsiteY8" fmla="*/ 1029 h 1199251"/>
              <a:gd name="connsiteX9" fmla="*/ 992508 w 1616685"/>
              <a:gd name="connsiteY9" fmla="*/ 1029 h 119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6685" h="1199251">
                <a:moveTo>
                  <a:pt x="991964" y="0"/>
                </a:moveTo>
                <a:lnTo>
                  <a:pt x="633636" y="0"/>
                </a:lnTo>
                <a:lnTo>
                  <a:pt x="0" y="1199251"/>
                </a:lnTo>
                <a:lnTo>
                  <a:pt x="948419" y="1199251"/>
                </a:lnTo>
                <a:lnTo>
                  <a:pt x="1616076" y="1199251"/>
                </a:lnTo>
                <a:lnTo>
                  <a:pt x="1616685" y="1199251"/>
                </a:lnTo>
                <a:lnTo>
                  <a:pt x="1616685" y="1182379"/>
                </a:lnTo>
                <a:lnTo>
                  <a:pt x="1616076" y="1181226"/>
                </a:lnTo>
                <a:lnTo>
                  <a:pt x="1616076" y="1029"/>
                </a:lnTo>
                <a:lnTo>
                  <a:pt x="992508" y="10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23"/>
            </p:custDataLst>
          </p:nvPr>
        </p:nvSpPr>
        <p:spPr>
          <a:xfrm flipH="1">
            <a:off x="2354443" y="6204334"/>
            <a:ext cx="7758072" cy="268685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具体办理程序按照当地资助中心通知要求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24"/>
            </p:custDataLst>
          </p:nvPr>
        </p:nvSpPr>
        <p:spPr>
          <a:xfrm flipH="1">
            <a:off x="2354443" y="5860541"/>
            <a:ext cx="7758072" cy="332741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 dirty="0">
                <a:sym typeface="+mn-ea"/>
              </a:rPr>
              <a:t>适用及认定程序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25"/>
            </p:custDataLst>
          </p:nvPr>
        </p:nvSpPr>
        <p:spPr>
          <a:xfrm flipH="1">
            <a:off x="640681" y="5794946"/>
            <a:ext cx="825318" cy="787638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05</a:t>
            </a:r>
            <a:endParaRPr lang="en-US" altLang="zh-CN" sz="4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47210" y="1962785"/>
            <a:ext cx="35509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+mj-ea"/>
                <a:ea typeface="+mj-ea"/>
              </a:rPr>
              <a:t>Part</a:t>
            </a:r>
            <a:r>
              <a:rPr lang="en-US" altLang="zh-CN" sz="80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sz="8000" dirty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endParaRPr lang="en-US" sz="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文本占位符 21"/>
          <p:cNvSpPr>
            <a:spLocks noGrp="1"/>
          </p:cNvSpPr>
          <p:nvPr/>
        </p:nvSpPr>
        <p:spPr>
          <a:xfrm>
            <a:off x="4423410" y="3637915"/>
            <a:ext cx="3069590" cy="1713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sz="4800" dirty="0">
                <a:sym typeface="+mn-ea"/>
              </a:rPr>
              <a:t>服兵役国家教育资助</a:t>
            </a:r>
            <a:endParaRPr lang="zh-CN" altLang="en-US" sz="4800" dirty="0"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466850" y="182563"/>
            <a:ext cx="5103813" cy="449262"/>
          </a:xfrm>
        </p:spPr>
        <p:txBody>
          <a:bodyPr>
            <a:noAutofit/>
          </a:bodyPr>
          <a:lstStyle/>
          <a:p>
            <a:pPr lvl="0"/>
            <a:r>
              <a:rPr lang="zh-CN" altLang="en-US" sz="2800" dirty="0">
                <a:sym typeface="+mn-ea"/>
              </a:rPr>
              <a:t>五、服兵役国家教育资助</a:t>
            </a:r>
            <a:endParaRPr lang="zh-CN" altLang="en-US" sz="2800" dirty="0">
              <a:sym typeface="+mn-ea"/>
            </a:endParaRPr>
          </a:p>
        </p:txBody>
      </p:sp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759121" y="1440897"/>
            <a:ext cx="1725295" cy="4515738"/>
            <a:chOff x="731601" y="2098766"/>
            <a:chExt cx="1474184" cy="3858488"/>
          </a:xfrm>
        </p:grpSpPr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731601" y="2098766"/>
              <a:ext cx="1474184" cy="3858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" name="直角三角形 4"/>
            <p:cNvSpPr/>
            <p:nvPr>
              <p:custDataLst>
                <p:tags r:id="rId3"/>
              </p:custDataLst>
            </p:nvPr>
          </p:nvSpPr>
          <p:spPr>
            <a:xfrm flipH="1">
              <a:off x="1592391" y="5124699"/>
              <a:ext cx="609814" cy="832555"/>
            </a:xfrm>
            <a:prstGeom prst="rtTriangle">
              <a:avLst/>
            </a:prstGeom>
            <a:pattFill prst="wdUpDiag">
              <a:fgClr>
                <a:schemeClr val="bg1"/>
              </a:fgClr>
              <a:bgClr>
                <a:schemeClr val="accent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2500"/>
            </a:bodyPr>
            <a:p>
              <a:pPr algn="ctr"/>
              <a:endParaRPr lang="zh-CN" altLang="en-US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>
              <a:off x="1044590" y="2170836"/>
              <a:ext cx="848424" cy="731400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2500"/>
            </a:bodyPr>
            <a:p>
              <a:pPr algn="ctr"/>
              <a:endParaRPr lang="zh-CN" altLang="en-US" sz="27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3" name="TextBox 27"/>
            <p:cNvSpPr txBox="1"/>
            <p:nvPr>
              <p:custDataLst>
                <p:tags r:id="rId5"/>
              </p:custDataLst>
            </p:nvPr>
          </p:nvSpPr>
          <p:spPr>
            <a:xfrm>
              <a:off x="1230804" y="2393891"/>
              <a:ext cx="487600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2000" dirty="0">
                  <a:solidFill>
                    <a:schemeClr val="bg1"/>
                  </a:solidFill>
                  <a:sym typeface="Arial" panose="020B0604020202020204" pitchFamily="34" charset="0"/>
                </a:rPr>
                <a:t>01</a:t>
              </a:r>
              <a:endParaRPr lang="en-US" altLang="zh-CN" sz="20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6" name="TextBox 39"/>
            <p:cNvSpPr txBox="1"/>
            <p:nvPr>
              <p:custDataLst>
                <p:tags r:id="rId6"/>
              </p:custDataLst>
            </p:nvPr>
          </p:nvSpPr>
          <p:spPr>
            <a:xfrm>
              <a:off x="803764" y="3072693"/>
              <a:ext cx="1341253" cy="205365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marL="0" lvl="1">
                <a:lnSpc>
                  <a:spcPct val="150000"/>
                </a:lnSpc>
              </a:pP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开展时间</a:t>
              </a:r>
              <a:r>
                <a:rPr lang="zh-CN" altLang="en-US" b="1" dirty="0">
                  <a:latin typeface="+mj-ea"/>
                  <a:ea typeface="+mj-ea"/>
                  <a:sym typeface="+mn-ea"/>
                </a:rPr>
                <a:t> </a:t>
              </a:r>
              <a:endParaRPr lang="zh-CN" altLang="en-US" b="1" dirty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根据省资助中心通知时间开展</a:t>
              </a:r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</a:t>
              </a:r>
              <a:endParaRPr lang="en-US" altLang="zh-CN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/>
              <a:endParaRPr lang="da-DK" altLang="zh-CN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2934261" y="1441532"/>
            <a:ext cx="1725295" cy="4516373"/>
            <a:chOff x="2788272" y="2098766"/>
            <a:chExt cx="1474184" cy="3859030"/>
          </a:xfrm>
        </p:grpSpPr>
        <p:sp>
          <p:nvSpPr>
            <p:cNvPr id="15" name="矩形 14"/>
            <p:cNvSpPr/>
            <p:nvPr>
              <p:custDataLst>
                <p:tags r:id="rId8"/>
              </p:custDataLst>
            </p:nvPr>
          </p:nvSpPr>
          <p:spPr>
            <a:xfrm>
              <a:off x="2788272" y="2098766"/>
              <a:ext cx="1474184" cy="38582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" name="直角三角形 15"/>
            <p:cNvSpPr/>
            <p:nvPr>
              <p:custDataLst>
                <p:tags r:id="rId9"/>
              </p:custDataLst>
            </p:nvPr>
          </p:nvSpPr>
          <p:spPr>
            <a:xfrm flipH="1">
              <a:off x="3644778" y="5125241"/>
              <a:ext cx="609814" cy="832555"/>
            </a:xfrm>
            <a:prstGeom prst="rtTriangle">
              <a:avLst/>
            </a:prstGeom>
            <a:pattFill prst="wdUpDiag">
              <a:fgClr>
                <a:schemeClr val="bg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2500"/>
            </a:bodyPr>
            <a:p>
              <a:pPr algn="ctr"/>
              <a:endParaRPr lang="zh-CN" altLang="en-US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8" name="等腰三角形 17"/>
            <p:cNvSpPr/>
            <p:nvPr>
              <p:custDataLst>
                <p:tags r:id="rId10"/>
              </p:custDataLst>
            </p:nvPr>
          </p:nvSpPr>
          <p:spPr>
            <a:xfrm>
              <a:off x="3101261" y="2170836"/>
              <a:ext cx="848424" cy="731400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2500"/>
            </a:bodyPr>
            <a:p>
              <a:pPr algn="ctr"/>
              <a:endParaRPr lang="zh-CN" altLang="en-US" sz="27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9" name="TextBox 32"/>
            <p:cNvSpPr txBox="1"/>
            <p:nvPr>
              <p:custDataLst>
                <p:tags r:id="rId11"/>
              </p:custDataLst>
            </p:nvPr>
          </p:nvSpPr>
          <p:spPr>
            <a:xfrm>
              <a:off x="3287475" y="2393891"/>
              <a:ext cx="487600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2000" dirty="0">
                  <a:solidFill>
                    <a:schemeClr val="bg1"/>
                  </a:solidFill>
                  <a:sym typeface="Arial" panose="020B0604020202020204" pitchFamily="34" charset="0"/>
                </a:rPr>
                <a:t>02</a:t>
              </a:r>
              <a:endParaRPr lang="en-US" altLang="zh-CN" sz="20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0" name="TextBox 39"/>
            <p:cNvSpPr txBox="1"/>
            <p:nvPr>
              <p:custDataLst>
                <p:tags r:id="rId12"/>
              </p:custDataLst>
            </p:nvPr>
          </p:nvSpPr>
          <p:spPr>
            <a:xfrm>
              <a:off x="2855009" y="3072693"/>
              <a:ext cx="1341253" cy="2053657"/>
            </a:xfrm>
            <a:prstGeom prst="rect">
              <a:avLst/>
            </a:prstGeom>
            <a:noFill/>
          </p:spPr>
          <p:txBody>
            <a:bodyPr wrap="square" rtlCol="0">
              <a:normAutofit fontScale="90000" lnSpcReduction="20000"/>
            </a:bodyPr>
            <a:p>
              <a:pPr marL="0" lvl="1" algn="just">
                <a:lnSpc>
                  <a:spcPct val="150000"/>
                </a:lnSpc>
              </a:pP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适用范围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应征入伍服义务兵役、招收为士官、退役后复学或入学的高等学校学生 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/>
              <a:endParaRPr lang="da-DK" altLang="zh-CN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3"/>
            </p:custDataLst>
          </p:nvPr>
        </p:nvGrpSpPr>
        <p:grpSpPr>
          <a:xfrm>
            <a:off x="5071301" y="1440897"/>
            <a:ext cx="1725295" cy="4515738"/>
            <a:chOff x="4844943" y="2098766"/>
            <a:chExt cx="1474184" cy="3858488"/>
          </a:xfrm>
        </p:grpSpPr>
        <p:sp>
          <p:nvSpPr>
            <p:cNvPr id="21" name="矩形 20"/>
            <p:cNvSpPr/>
            <p:nvPr>
              <p:custDataLst>
                <p:tags r:id="rId14"/>
              </p:custDataLst>
            </p:nvPr>
          </p:nvSpPr>
          <p:spPr>
            <a:xfrm>
              <a:off x="4844943" y="2098766"/>
              <a:ext cx="1474184" cy="38582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2" name="直角三角形 21"/>
            <p:cNvSpPr/>
            <p:nvPr>
              <p:custDataLst>
                <p:tags r:id="rId15"/>
              </p:custDataLst>
            </p:nvPr>
          </p:nvSpPr>
          <p:spPr>
            <a:xfrm flipH="1">
              <a:off x="5708446" y="5124699"/>
              <a:ext cx="609814" cy="832555"/>
            </a:xfrm>
            <a:prstGeom prst="rtTriangle">
              <a:avLst/>
            </a:prstGeom>
            <a:pattFill prst="wdUpDiag">
              <a:fgClr>
                <a:schemeClr val="bg1"/>
              </a:fgClr>
              <a:bgClr>
                <a:schemeClr val="accent3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2500"/>
            </a:bodyPr>
            <a:p>
              <a:pPr algn="ctr"/>
              <a:endParaRPr lang="zh-CN" altLang="en-US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3" name="等腰三角形 22"/>
            <p:cNvSpPr/>
            <p:nvPr>
              <p:custDataLst>
                <p:tags r:id="rId16"/>
              </p:custDataLst>
            </p:nvPr>
          </p:nvSpPr>
          <p:spPr>
            <a:xfrm>
              <a:off x="5157932" y="2170836"/>
              <a:ext cx="848424" cy="731400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2500"/>
            </a:bodyPr>
            <a:p>
              <a:pPr algn="ctr"/>
              <a:endParaRPr lang="zh-CN" altLang="en-US" sz="27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4" name="TextBox 35"/>
            <p:cNvSpPr txBox="1"/>
            <p:nvPr>
              <p:custDataLst>
                <p:tags r:id="rId17"/>
              </p:custDataLst>
            </p:nvPr>
          </p:nvSpPr>
          <p:spPr>
            <a:xfrm>
              <a:off x="5344146" y="2393891"/>
              <a:ext cx="487600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2000" dirty="0">
                  <a:solidFill>
                    <a:schemeClr val="bg1"/>
                  </a:solidFill>
                  <a:sym typeface="Arial" panose="020B0604020202020204" pitchFamily="34" charset="0"/>
                </a:rPr>
                <a:t>03</a:t>
              </a:r>
              <a:endParaRPr lang="en-US" altLang="zh-CN" sz="20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5" name="TextBox 39"/>
            <p:cNvSpPr txBox="1"/>
            <p:nvPr>
              <p:custDataLst>
                <p:tags r:id="rId18"/>
              </p:custDataLst>
            </p:nvPr>
          </p:nvSpPr>
          <p:spPr>
            <a:xfrm>
              <a:off x="4881296" y="3072693"/>
              <a:ext cx="1341253" cy="205203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适用程序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严格按照国家政策和省资助中心通知要求开展</a:t>
              </a:r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</a:t>
              </a:r>
              <a:endParaRPr lang="en-US" altLang="zh-CN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/>
              <a:endParaRPr lang="da-DK" altLang="zh-CN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19"/>
            </p:custDataLst>
          </p:nvPr>
        </p:nvGrpSpPr>
        <p:grpSpPr>
          <a:xfrm>
            <a:off x="7217231" y="1440897"/>
            <a:ext cx="1735141" cy="4516373"/>
            <a:chOff x="6892933" y="2098766"/>
            <a:chExt cx="1482597" cy="3859030"/>
          </a:xfrm>
        </p:grpSpPr>
        <p:sp>
          <p:nvSpPr>
            <p:cNvPr id="28" name="矩形 27"/>
            <p:cNvSpPr/>
            <p:nvPr>
              <p:custDataLst>
                <p:tags r:id="rId20"/>
              </p:custDataLst>
            </p:nvPr>
          </p:nvSpPr>
          <p:spPr>
            <a:xfrm>
              <a:off x="6892933" y="2098766"/>
              <a:ext cx="1474184" cy="38582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2" name="直角三角形 31"/>
            <p:cNvSpPr/>
            <p:nvPr>
              <p:custDataLst>
                <p:tags r:id="rId21"/>
              </p:custDataLst>
            </p:nvPr>
          </p:nvSpPr>
          <p:spPr>
            <a:xfrm flipH="1">
              <a:off x="7765716" y="5125241"/>
              <a:ext cx="609814" cy="832555"/>
            </a:xfrm>
            <a:prstGeom prst="rtTriangle">
              <a:avLst/>
            </a:prstGeom>
            <a:pattFill prst="wdUpDiag">
              <a:fgClr>
                <a:schemeClr val="bg1"/>
              </a:fgClr>
              <a:bgClr>
                <a:schemeClr val="accent4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2500"/>
            </a:bodyPr>
            <a:p>
              <a:pPr algn="ctr"/>
              <a:endParaRPr lang="zh-CN" altLang="en-US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3" name="等腰三角形 32"/>
            <p:cNvSpPr/>
            <p:nvPr>
              <p:custDataLst>
                <p:tags r:id="rId22"/>
              </p:custDataLst>
            </p:nvPr>
          </p:nvSpPr>
          <p:spPr>
            <a:xfrm>
              <a:off x="7214603" y="2170836"/>
              <a:ext cx="848424" cy="731400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2500"/>
            </a:bodyPr>
            <a:p>
              <a:pPr algn="ctr"/>
              <a:endParaRPr lang="zh-CN" altLang="en-US" sz="27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4" name="TextBox 38"/>
            <p:cNvSpPr txBox="1"/>
            <p:nvPr>
              <p:custDataLst>
                <p:tags r:id="rId23"/>
              </p:custDataLst>
            </p:nvPr>
          </p:nvSpPr>
          <p:spPr>
            <a:xfrm>
              <a:off x="7400817" y="2393891"/>
              <a:ext cx="487600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2000" dirty="0">
                  <a:solidFill>
                    <a:srgbClr val="000000"/>
                  </a:solidFill>
                  <a:sym typeface="Arial" panose="020B0604020202020204" pitchFamily="34" charset="0"/>
                </a:rPr>
                <a:t>04</a:t>
              </a:r>
              <a:endParaRPr lang="en-US" altLang="zh-CN" sz="2000" dirty="0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6" name="TextBox 39"/>
            <p:cNvSpPr txBox="1"/>
            <p:nvPr>
              <p:custDataLst>
                <p:tags r:id="rId24"/>
              </p:custDataLst>
            </p:nvPr>
          </p:nvSpPr>
          <p:spPr>
            <a:xfrm>
              <a:off x="6931999" y="3072693"/>
              <a:ext cx="1341253" cy="20542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just">
                <a:lnSpc>
                  <a:spcPct val="150000"/>
                </a:lnSpc>
              </a:pP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注意事项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具体发放根据财政拨款时间确定，及时足额发放 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/>
              <a:endParaRPr lang="da-DK" altLang="zh-CN" dirty="0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57" name="组合 56"/>
          <p:cNvGrpSpPr/>
          <p:nvPr>
            <p:custDataLst>
              <p:tags r:id="rId25"/>
            </p:custDataLst>
          </p:nvPr>
        </p:nvGrpSpPr>
        <p:grpSpPr>
          <a:xfrm>
            <a:off x="9383480" y="1440897"/>
            <a:ext cx="1762126" cy="4515738"/>
            <a:chOff x="6901614" y="2098766"/>
            <a:chExt cx="1505654" cy="3858488"/>
          </a:xfrm>
        </p:grpSpPr>
        <p:sp>
          <p:nvSpPr>
            <p:cNvPr id="58" name="矩形 57"/>
            <p:cNvSpPr/>
            <p:nvPr>
              <p:custDataLst>
                <p:tags r:id="rId26"/>
              </p:custDataLst>
            </p:nvPr>
          </p:nvSpPr>
          <p:spPr>
            <a:xfrm>
              <a:off x="6901614" y="2098766"/>
              <a:ext cx="1474184" cy="38582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9" name="直角三角形 58"/>
            <p:cNvSpPr/>
            <p:nvPr>
              <p:custDataLst>
                <p:tags r:id="rId27"/>
              </p:custDataLst>
            </p:nvPr>
          </p:nvSpPr>
          <p:spPr>
            <a:xfrm flipH="1">
              <a:off x="7765716" y="5124699"/>
              <a:ext cx="609814" cy="832555"/>
            </a:xfrm>
            <a:prstGeom prst="rtTriangle">
              <a:avLst/>
            </a:prstGeom>
            <a:pattFill prst="wdUpDiag">
              <a:fgClr>
                <a:schemeClr val="bg1"/>
              </a:fgClr>
              <a:bgClr>
                <a:schemeClr val="accent5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2500"/>
            </a:bodyPr>
            <a:p>
              <a:pPr algn="ctr"/>
              <a:endParaRPr lang="zh-CN" altLang="en-US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0" name="等腰三角形 59"/>
            <p:cNvSpPr/>
            <p:nvPr>
              <p:custDataLst>
                <p:tags r:id="rId28"/>
              </p:custDataLst>
            </p:nvPr>
          </p:nvSpPr>
          <p:spPr>
            <a:xfrm>
              <a:off x="7214603" y="2170836"/>
              <a:ext cx="848424" cy="731400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2500"/>
            </a:bodyPr>
            <a:p>
              <a:pPr algn="ctr"/>
              <a:endParaRPr lang="zh-CN" altLang="en-US" sz="27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1" name="TextBox 38"/>
            <p:cNvSpPr txBox="1"/>
            <p:nvPr>
              <p:custDataLst>
                <p:tags r:id="rId29"/>
              </p:custDataLst>
            </p:nvPr>
          </p:nvSpPr>
          <p:spPr>
            <a:xfrm>
              <a:off x="7400817" y="2393891"/>
              <a:ext cx="487600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2000" dirty="0">
                  <a:solidFill>
                    <a:schemeClr val="bg1"/>
                  </a:solidFill>
                  <a:sym typeface="Arial" panose="020B0604020202020204" pitchFamily="34" charset="0"/>
                </a:rPr>
                <a:t>05</a:t>
              </a:r>
              <a:endParaRPr lang="en-US" altLang="zh-CN" sz="20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2" name="TextBox 39"/>
            <p:cNvSpPr txBox="1"/>
            <p:nvPr>
              <p:custDataLst>
                <p:tags r:id="rId30"/>
              </p:custDataLst>
            </p:nvPr>
          </p:nvSpPr>
          <p:spPr>
            <a:xfrm>
              <a:off x="6962383" y="3003786"/>
              <a:ext cx="1444885" cy="2414472"/>
            </a:xfrm>
            <a:prstGeom prst="rect">
              <a:avLst/>
            </a:prstGeom>
            <a:noFill/>
          </p:spPr>
          <p:txBody>
            <a:bodyPr wrap="square" rtlCol="0"/>
            <a:p>
              <a:pPr algn="just">
                <a:lnSpc>
                  <a:spcPct val="150000"/>
                </a:lnSpc>
              </a:pPr>
              <a:r>
                <a:rPr lang="zh-CN" altLang="en-US" sz="16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发放标准</a:t>
              </a:r>
              <a:endPara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just">
                <a:lnSpc>
                  <a:spcPct val="150000"/>
                </a:lnSpc>
              </a:pPr>
              <a:r>
                <a:rPr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自202</a:t>
              </a:r>
              <a:r>
                <a:rPr lang="en-US"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</a:t>
              </a:r>
              <a:r>
                <a:rPr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年秋季学期</a:t>
              </a:r>
              <a:r>
                <a:rPr lang="zh-CN"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起，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学费补偿、国家助学贷款代偿以及学费减免标准，本专科生每生每年最高不超过</a:t>
              </a:r>
              <a:r>
                <a:rPr lang="en-US" altLang="zh-CN"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</a:t>
              </a:r>
              <a:r>
                <a:rPr lang="en-US" altLang="zh-CN"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000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元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</a:t>
              </a:r>
              <a:endPara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</p:spTree>
    <p:custDataLst>
      <p:tags r:id="rId3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47210" y="1962785"/>
            <a:ext cx="35509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+mj-ea"/>
                <a:ea typeface="+mj-ea"/>
              </a:rPr>
              <a:t>Part</a:t>
            </a:r>
            <a:r>
              <a:rPr lang="en-US" altLang="zh-CN" sz="80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sz="8000" dirty="0">
                <a:solidFill>
                  <a:schemeClr val="bg1"/>
                </a:solidFill>
                <a:latin typeface="+mj-ea"/>
                <a:ea typeface="+mj-ea"/>
              </a:rPr>
              <a:t>6</a:t>
            </a:r>
            <a:endParaRPr lang="en-US" sz="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文本占位符 21"/>
          <p:cNvSpPr>
            <a:spLocks noGrp="1"/>
          </p:cNvSpPr>
          <p:nvPr/>
        </p:nvSpPr>
        <p:spPr>
          <a:xfrm>
            <a:off x="4423230" y="3637811"/>
            <a:ext cx="3069523" cy="998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sz="4800" dirty="0">
                <a:sym typeface="+mn-ea"/>
              </a:rPr>
              <a:t>校内</a:t>
            </a:r>
            <a:r>
              <a:rPr lang="zh-CN" altLang="en-US" sz="4800" dirty="0">
                <a:sym typeface="+mn-ea"/>
              </a:rPr>
              <a:t>资助</a:t>
            </a:r>
            <a:endParaRPr lang="zh-CN" altLang="en-US" sz="4800" dirty="0"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副标题 2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>
            <a:noAutofit/>
          </a:bodyPr>
          <a:p>
            <a:pPr lvl="0"/>
            <a:r>
              <a:rPr lang="zh-CN" altLang="en-US" sz="2800" dirty="0">
                <a:solidFill>
                  <a:schemeClr val="tx1"/>
                </a:solidFill>
              </a:rPr>
              <a:t>六、校内</a:t>
            </a:r>
            <a:r>
              <a:rPr lang="zh-CN" altLang="en-US" sz="2800" dirty="0">
                <a:solidFill>
                  <a:schemeClr val="tx1"/>
                </a:solidFill>
              </a:rPr>
              <a:t>资助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8500" y="80518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学费缓交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空心弧 1"/>
          <p:cNvSpPr/>
          <p:nvPr>
            <p:custDataLst>
              <p:tags r:id="rId1"/>
            </p:custDataLst>
          </p:nvPr>
        </p:nvSpPr>
        <p:spPr>
          <a:xfrm>
            <a:off x="-916293" y="2746531"/>
            <a:ext cx="1857375" cy="1857375"/>
          </a:xfrm>
          <a:prstGeom prst="blockArc">
            <a:avLst>
              <a:gd name="adj1" fmla="val 16102233"/>
              <a:gd name="adj2" fmla="val 656203"/>
              <a:gd name="adj3" fmla="val 1016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空心弧 2"/>
          <p:cNvSpPr/>
          <p:nvPr>
            <p:custDataLst>
              <p:tags r:id="rId2"/>
            </p:custDataLst>
          </p:nvPr>
        </p:nvSpPr>
        <p:spPr>
          <a:xfrm flipH="1" flipV="1">
            <a:off x="732902" y="3040613"/>
            <a:ext cx="1857375" cy="1857375"/>
          </a:xfrm>
          <a:prstGeom prst="blockArc">
            <a:avLst>
              <a:gd name="adj1" fmla="val 11661999"/>
              <a:gd name="adj2" fmla="val 645517"/>
              <a:gd name="adj3" fmla="val 10154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空心弧 15"/>
          <p:cNvSpPr/>
          <p:nvPr>
            <p:custDataLst>
              <p:tags r:id="rId3"/>
            </p:custDataLst>
          </p:nvPr>
        </p:nvSpPr>
        <p:spPr>
          <a:xfrm rot="2700000">
            <a:off x="2356718" y="3459103"/>
            <a:ext cx="1857375" cy="1857375"/>
          </a:xfrm>
          <a:prstGeom prst="blockArc">
            <a:avLst>
              <a:gd name="adj1" fmla="val 8912435"/>
              <a:gd name="adj2" fmla="val 645517"/>
              <a:gd name="adj3" fmla="val 1015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空心弧 21"/>
          <p:cNvSpPr/>
          <p:nvPr>
            <p:custDataLst>
              <p:tags r:id="rId4"/>
            </p:custDataLst>
          </p:nvPr>
        </p:nvSpPr>
        <p:spPr>
          <a:xfrm rot="3120378" flipV="1">
            <a:off x="3263835" y="4856233"/>
            <a:ext cx="1857375" cy="1857375"/>
          </a:xfrm>
          <a:prstGeom prst="blockArc">
            <a:avLst>
              <a:gd name="adj1" fmla="val 10426104"/>
              <a:gd name="adj2" fmla="val 645517"/>
              <a:gd name="adj3" fmla="val 10154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空心弧 22"/>
          <p:cNvSpPr/>
          <p:nvPr>
            <p:custDataLst>
              <p:tags r:id="rId5"/>
            </p:custDataLst>
          </p:nvPr>
        </p:nvSpPr>
        <p:spPr>
          <a:xfrm rot="3023909" flipH="1">
            <a:off x="4501908" y="5977501"/>
            <a:ext cx="1857375" cy="1857375"/>
          </a:xfrm>
          <a:prstGeom prst="blockArc">
            <a:avLst>
              <a:gd name="adj1" fmla="val 13833344"/>
              <a:gd name="adj2" fmla="val 569579"/>
              <a:gd name="adj3" fmla="val 10136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椭圆 23"/>
          <p:cNvSpPr/>
          <p:nvPr>
            <p:custDataLst>
              <p:tags r:id="rId6"/>
            </p:custDataLst>
          </p:nvPr>
        </p:nvSpPr>
        <p:spPr>
          <a:xfrm>
            <a:off x="1099599" y="3357385"/>
            <a:ext cx="1123980" cy="11239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椭圆 24"/>
          <p:cNvSpPr/>
          <p:nvPr>
            <p:custDataLst>
              <p:tags r:id="rId7"/>
            </p:custDataLst>
          </p:nvPr>
        </p:nvSpPr>
        <p:spPr>
          <a:xfrm>
            <a:off x="2718493" y="3821665"/>
            <a:ext cx="1132251" cy="113225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椭圆 28"/>
          <p:cNvSpPr/>
          <p:nvPr>
            <p:custDataLst>
              <p:tags r:id="rId8"/>
            </p:custDataLst>
          </p:nvPr>
        </p:nvSpPr>
        <p:spPr>
          <a:xfrm>
            <a:off x="3626397" y="5223739"/>
            <a:ext cx="1132251" cy="113225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Freeform 10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3789095" y="5486226"/>
            <a:ext cx="806855" cy="607277"/>
          </a:xfrm>
          <a:custGeom>
            <a:avLst/>
            <a:gdLst>
              <a:gd name="T0" fmla="*/ 222 w 434"/>
              <a:gd name="T1" fmla="*/ 75 h 328"/>
              <a:gd name="T2" fmla="*/ 251 w 434"/>
              <a:gd name="T3" fmla="*/ 10 h 328"/>
              <a:gd name="T4" fmla="*/ 198 w 434"/>
              <a:gd name="T5" fmla="*/ 21 h 328"/>
              <a:gd name="T6" fmla="*/ 147 w 434"/>
              <a:gd name="T7" fmla="*/ 13 h 328"/>
              <a:gd name="T8" fmla="*/ 179 w 434"/>
              <a:gd name="T9" fmla="*/ 76 h 328"/>
              <a:gd name="T10" fmla="*/ 182 w 434"/>
              <a:gd name="T11" fmla="*/ 309 h 328"/>
              <a:gd name="T12" fmla="*/ 222 w 434"/>
              <a:gd name="T13" fmla="*/ 75 h 328"/>
              <a:gd name="T14" fmla="*/ 243 w 434"/>
              <a:gd name="T15" fmla="*/ 219 h 328"/>
              <a:gd name="T16" fmla="*/ 233 w 434"/>
              <a:gd name="T17" fmla="*/ 237 h 328"/>
              <a:gd name="T18" fmla="*/ 212 w 434"/>
              <a:gd name="T19" fmla="*/ 245 h 328"/>
              <a:gd name="T20" fmla="*/ 212 w 434"/>
              <a:gd name="T21" fmla="*/ 252 h 328"/>
              <a:gd name="T22" fmla="*/ 210 w 434"/>
              <a:gd name="T23" fmla="*/ 258 h 328"/>
              <a:gd name="T24" fmla="*/ 202 w 434"/>
              <a:gd name="T25" fmla="*/ 259 h 328"/>
              <a:gd name="T26" fmla="*/ 197 w 434"/>
              <a:gd name="T27" fmla="*/ 252 h 328"/>
              <a:gd name="T28" fmla="*/ 197 w 434"/>
              <a:gd name="T29" fmla="*/ 244 h 328"/>
              <a:gd name="T30" fmla="*/ 194 w 434"/>
              <a:gd name="T31" fmla="*/ 243 h 328"/>
              <a:gd name="T32" fmla="*/ 176 w 434"/>
              <a:gd name="T33" fmla="*/ 232 h 328"/>
              <a:gd name="T34" fmla="*/ 170 w 434"/>
              <a:gd name="T35" fmla="*/ 223 h 328"/>
              <a:gd name="T36" fmla="*/ 169 w 434"/>
              <a:gd name="T37" fmla="*/ 220 h 328"/>
              <a:gd name="T38" fmla="*/ 168 w 434"/>
              <a:gd name="T39" fmla="*/ 217 h 328"/>
              <a:gd name="T40" fmla="*/ 169 w 434"/>
              <a:gd name="T41" fmla="*/ 213 h 328"/>
              <a:gd name="T42" fmla="*/ 176 w 434"/>
              <a:gd name="T43" fmla="*/ 209 h 328"/>
              <a:gd name="T44" fmla="*/ 183 w 434"/>
              <a:gd name="T45" fmla="*/ 214 h 328"/>
              <a:gd name="T46" fmla="*/ 184 w 434"/>
              <a:gd name="T47" fmla="*/ 217 h 328"/>
              <a:gd name="T48" fmla="*/ 185 w 434"/>
              <a:gd name="T49" fmla="*/ 219 h 328"/>
              <a:gd name="T50" fmla="*/ 188 w 434"/>
              <a:gd name="T51" fmla="*/ 223 h 328"/>
              <a:gd name="T52" fmla="*/ 197 w 434"/>
              <a:gd name="T53" fmla="*/ 229 h 328"/>
              <a:gd name="T54" fmla="*/ 197 w 434"/>
              <a:gd name="T55" fmla="*/ 199 h 328"/>
              <a:gd name="T56" fmla="*/ 178 w 434"/>
              <a:gd name="T57" fmla="*/ 191 h 328"/>
              <a:gd name="T58" fmla="*/ 171 w 434"/>
              <a:gd name="T59" fmla="*/ 183 h 328"/>
              <a:gd name="T60" fmla="*/ 169 w 434"/>
              <a:gd name="T61" fmla="*/ 172 h 328"/>
              <a:gd name="T62" fmla="*/ 171 w 434"/>
              <a:gd name="T63" fmla="*/ 162 h 328"/>
              <a:gd name="T64" fmla="*/ 177 w 434"/>
              <a:gd name="T65" fmla="*/ 153 h 328"/>
              <a:gd name="T66" fmla="*/ 197 w 434"/>
              <a:gd name="T67" fmla="*/ 144 h 328"/>
              <a:gd name="T68" fmla="*/ 197 w 434"/>
              <a:gd name="T69" fmla="*/ 144 h 328"/>
              <a:gd name="T70" fmla="*/ 197 w 434"/>
              <a:gd name="T71" fmla="*/ 136 h 328"/>
              <a:gd name="T72" fmla="*/ 200 w 434"/>
              <a:gd name="T73" fmla="*/ 131 h 328"/>
              <a:gd name="T74" fmla="*/ 208 w 434"/>
              <a:gd name="T75" fmla="*/ 129 h 328"/>
              <a:gd name="T76" fmla="*/ 212 w 434"/>
              <a:gd name="T77" fmla="*/ 136 h 328"/>
              <a:gd name="T78" fmla="*/ 212 w 434"/>
              <a:gd name="T79" fmla="*/ 144 h 328"/>
              <a:gd name="T80" fmla="*/ 212 w 434"/>
              <a:gd name="T81" fmla="*/ 144 h 328"/>
              <a:gd name="T82" fmla="*/ 215 w 434"/>
              <a:gd name="T83" fmla="*/ 145 h 328"/>
              <a:gd name="T84" fmla="*/ 235 w 434"/>
              <a:gd name="T85" fmla="*/ 154 h 328"/>
              <a:gd name="T86" fmla="*/ 240 w 434"/>
              <a:gd name="T87" fmla="*/ 163 h 328"/>
              <a:gd name="T88" fmla="*/ 242 w 434"/>
              <a:gd name="T89" fmla="*/ 165 h 328"/>
              <a:gd name="T90" fmla="*/ 242 w 434"/>
              <a:gd name="T91" fmla="*/ 168 h 328"/>
              <a:gd name="T92" fmla="*/ 242 w 434"/>
              <a:gd name="T93" fmla="*/ 172 h 328"/>
              <a:gd name="T94" fmla="*/ 235 w 434"/>
              <a:gd name="T95" fmla="*/ 177 h 328"/>
              <a:gd name="T96" fmla="*/ 228 w 434"/>
              <a:gd name="T97" fmla="*/ 172 h 328"/>
              <a:gd name="T98" fmla="*/ 227 w 434"/>
              <a:gd name="T99" fmla="*/ 169 h 328"/>
              <a:gd name="T100" fmla="*/ 226 w 434"/>
              <a:gd name="T101" fmla="*/ 167 h 328"/>
              <a:gd name="T102" fmla="*/ 222 w 434"/>
              <a:gd name="T103" fmla="*/ 163 h 328"/>
              <a:gd name="T104" fmla="*/ 212 w 434"/>
              <a:gd name="T105" fmla="*/ 159 h 328"/>
              <a:gd name="T106" fmla="*/ 212 w 434"/>
              <a:gd name="T107" fmla="*/ 187 h 328"/>
              <a:gd name="T108" fmla="*/ 225 w 434"/>
              <a:gd name="T109" fmla="*/ 191 h 328"/>
              <a:gd name="T110" fmla="*/ 240 w 434"/>
              <a:gd name="T111" fmla="*/ 203 h 328"/>
              <a:gd name="T112" fmla="*/ 240 w 434"/>
              <a:gd name="T113" fmla="*/ 203 h 328"/>
              <a:gd name="T114" fmla="*/ 240 w 434"/>
              <a:gd name="T115" fmla="*/ 203 h 328"/>
              <a:gd name="T116" fmla="*/ 243 w 434"/>
              <a:gd name="T117" fmla="*/ 219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34" h="328">
                <a:moveTo>
                  <a:pt x="222" y="75"/>
                </a:moveTo>
                <a:cubicBezTo>
                  <a:pt x="245" y="55"/>
                  <a:pt x="260" y="12"/>
                  <a:pt x="251" y="10"/>
                </a:cubicBezTo>
                <a:cubicBezTo>
                  <a:pt x="238" y="8"/>
                  <a:pt x="211" y="19"/>
                  <a:pt x="198" y="21"/>
                </a:cubicBezTo>
                <a:cubicBezTo>
                  <a:pt x="179" y="23"/>
                  <a:pt x="159" y="0"/>
                  <a:pt x="147" y="13"/>
                </a:cubicBezTo>
                <a:cubicBezTo>
                  <a:pt x="138" y="23"/>
                  <a:pt x="154" y="60"/>
                  <a:pt x="179" y="76"/>
                </a:cubicBezTo>
                <a:cubicBezTo>
                  <a:pt x="105" y="113"/>
                  <a:pt x="0" y="296"/>
                  <a:pt x="182" y="309"/>
                </a:cubicBezTo>
                <a:cubicBezTo>
                  <a:pt x="434" y="328"/>
                  <a:pt x="308" y="110"/>
                  <a:pt x="222" y="75"/>
                </a:cubicBezTo>
                <a:close/>
                <a:moveTo>
                  <a:pt x="243" y="219"/>
                </a:moveTo>
                <a:cubicBezTo>
                  <a:pt x="243" y="226"/>
                  <a:pt x="239" y="233"/>
                  <a:pt x="233" y="237"/>
                </a:cubicBezTo>
                <a:cubicBezTo>
                  <a:pt x="227" y="242"/>
                  <a:pt x="220" y="244"/>
                  <a:pt x="212" y="245"/>
                </a:cubicBezTo>
                <a:cubicBezTo>
                  <a:pt x="212" y="252"/>
                  <a:pt x="212" y="252"/>
                  <a:pt x="212" y="252"/>
                </a:cubicBezTo>
                <a:cubicBezTo>
                  <a:pt x="212" y="255"/>
                  <a:pt x="211" y="257"/>
                  <a:pt x="210" y="258"/>
                </a:cubicBezTo>
                <a:cubicBezTo>
                  <a:pt x="208" y="260"/>
                  <a:pt x="204" y="260"/>
                  <a:pt x="202" y="259"/>
                </a:cubicBezTo>
                <a:cubicBezTo>
                  <a:pt x="199" y="258"/>
                  <a:pt x="197" y="255"/>
                  <a:pt x="197" y="252"/>
                </a:cubicBezTo>
                <a:cubicBezTo>
                  <a:pt x="197" y="244"/>
                  <a:pt x="197" y="244"/>
                  <a:pt x="197" y="244"/>
                </a:cubicBezTo>
                <a:cubicBezTo>
                  <a:pt x="196" y="244"/>
                  <a:pt x="195" y="243"/>
                  <a:pt x="194" y="243"/>
                </a:cubicBezTo>
                <a:cubicBezTo>
                  <a:pt x="187" y="241"/>
                  <a:pt x="180" y="237"/>
                  <a:pt x="176" y="232"/>
                </a:cubicBezTo>
                <a:cubicBezTo>
                  <a:pt x="173" y="229"/>
                  <a:pt x="171" y="226"/>
                  <a:pt x="170" y="223"/>
                </a:cubicBezTo>
                <a:cubicBezTo>
                  <a:pt x="170" y="222"/>
                  <a:pt x="169" y="221"/>
                  <a:pt x="169" y="220"/>
                </a:cubicBezTo>
                <a:cubicBezTo>
                  <a:pt x="169" y="219"/>
                  <a:pt x="169" y="218"/>
                  <a:pt x="168" y="217"/>
                </a:cubicBezTo>
                <a:cubicBezTo>
                  <a:pt x="168" y="216"/>
                  <a:pt x="169" y="214"/>
                  <a:pt x="169" y="213"/>
                </a:cubicBezTo>
                <a:cubicBezTo>
                  <a:pt x="171" y="211"/>
                  <a:pt x="174" y="209"/>
                  <a:pt x="176" y="209"/>
                </a:cubicBezTo>
                <a:cubicBezTo>
                  <a:pt x="179" y="210"/>
                  <a:pt x="182" y="212"/>
                  <a:pt x="183" y="214"/>
                </a:cubicBezTo>
                <a:cubicBezTo>
                  <a:pt x="183" y="215"/>
                  <a:pt x="183" y="216"/>
                  <a:pt x="184" y="217"/>
                </a:cubicBezTo>
                <a:cubicBezTo>
                  <a:pt x="184" y="218"/>
                  <a:pt x="184" y="219"/>
                  <a:pt x="185" y="219"/>
                </a:cubicBezTo>
                <a:cubicBezTo>
                  <a:pt x="186" y="221"/>
                  <a:pt x="187" y="222"/>
                  <a:pt x="188" y="223"/>
                </a:cubicBezTo>
                <a:cubicBezTo>
                  <a:pt x="191" y="226"/>
                  <a:pt x="194" y="228"/>
                  <a:pt x="197" y="229"/>
                </a:cubicBezTo>
                <a:cubicBezTo>
                  <a:pt x="197" y="199"/>
                  <a:pt x="197" y="199"/>
                  <a:pt x="197" y="199"/>
                </a:cubicBezTo>
                <a:cubicBezTo>
                  <a:pt x="191" y="198"/>
                  <a:pt x="184" y="195"/>
                  <a:pt x="178" y="191"/>
                </a:cubicBezTo>
                <a:cubicBezTo>
                  <a:pt x="175" y="189"/>
                  <a:pt x="173" y="186"/>
                  <a:pt x="171" y="183"/>
                </a:cubicBezTo>
                <a:cubicBezTo>
                  <a:pt x="170" y="180"/>
                  <a:pt x="169" y="176"/>
                  <a:pt x="169" y="172"/>
                </a:cubicBezTo>
                <a:cubicBezTo>
                  <a:pt x="169" y="169"/>
                  <a:pt x="170" y="165"/>
                  <a:pt x="171" y="162"/>
                </a:cubicBezTo>
                <a:cubicBezTo>
                  <a:pt x="173" y="158"/>
                  <a:pt x="175" y="156"/>
                  <a:pt x="177" y="153"/>
                </a:cubicBezTo>
                <a:cubicBezTo>
                  <a:pt x="183" y="148"/>
                  <a:pt x="190" y="145"/>
                  <a:pt x="197" y="144"/>
                </a:cubicBezTo>
                <a:cubicBezTo>
                  <a:pt x="197" y="144"/>
                  <a:pt x="197" y="144"/>
                  <a:pt x="197" y="144"/>
                </a:cubicBezTo>
                <a:cubicBezTo>
                  <a:pt x="197" y="136"/>
                  <a:pt x="197" y="136"/>
                  <a:pt x="197" y="136"/>
                </a:cubicBezTo>
                <a:cubicBezTo>
                  <a:pt x="197" y="134"/>
                  <a:pt x="198" y="132"/>
                  <a:pt x="200" y="131"/>
                </a:cubicBezTo>
                <a:cubicBezTo>
                  <a:pt x="202" y="129"/>
                  <a:pt x="205" y="128"/>
                  <a:pt x="208" y="129"/>
                </a:cubicBezTo>
                <a:cubicBezTo>
                  <a:pt x="211" y="131"/>
                  <a:pt x="212" y="133"/>
                  <a:pt x="212" y="136"/>
                </a:cubicBezTo>
                <a:cubicBezTo>
                  <a:pt x="212" y="144"/>
                  <a:pt x="212" y="144"/>
                  <a:pt x="212" y="144"/>
                </a:cubicBezTo>
                <a:cubicBezTo>
                  <a:pt x="212" y="144"/>
                  <a:pt x="212" y="144"/>
                  <a:pt x="212" y="144"/>
                </a:cubicBezTo>
                <a:cubicBezTo>
                  <a:pt x="213" y="145"/>
                  <a:pt x="214" y="145"/>
                  <a:pt x="215" y="145"/>
                </a:cubicBezTo>
                <a:cubicBezTo>
                  <a:pt x="222" y="146"/>
                  <a:pt x="229" y="149"/>
                  <a:pt x="235" y="154"/>
                </a:cubicBezTo>
                <a:cubicBezTo>
                  <a:pt x="237" y="157"/>
                  <a:pt x="239" y="160"/>
                  <a:pt x="240" y="163"/>
                </a:cubicBezTo>
                <a:cubicBezTo>
                  <a:pt x="241" y="164"/>
                  <a:pt x="241" y="165"/>
                  <a:pt x="242" y="165"/>
                </a:cubicBezTo>
                <a:cubicBezTo>
                  <a:pt x="242" y="166"/>
                  <a:pt x="242" y="167"/>
                  <a:pt x="242" y="168"/>
                </a:cubicBezTo>
                <a:cubicBezTo>
                  <a:pt x="242" y="170"/>
                  <a:pt x="242" y="171"/>
                  <a:pt x="242" y="172"/>
                </a:cubicBezTo>
                <a:cubicBezTo>
                  <a:pt x="240" y="175"/>
                  <a:pt x="238" y="177"/>
                  <a:pt x="235" y="177"/>
                </a:cubicBezTo>
                <a:cubicBezTo>
                  <a:pt x="232" y="176"/>
                  <a:pt x="229" y="175"/>
                  <a:pt x="228" y="172"/>
                </a:cubicBezTo>
                <a:cubicBezTo>
                  <a:pt x="228" y="171"/>
                  <a:pt x="228" y="170"/>
                  <a:pt x="227" y="169"/>
                </a:cubicBezTo>
                <a:cubicBezTo>
                  <a:pt x="227" y="169"/>
                  <a:pt x="226" y="168"/>
                  <a:pt x="226" y="167"/>
                </a:cubicBezTo>
                <a:cubicBezTo>
                  <a:pt x="225" y="166"/>
                  <a:pt x="224" y="164"/>
                  <a:pt x="222" y="163"/>
                </a:cubicBezTo>
                <a:cubicBezTo>
                  <a:pt x="219" y="161"/>
                  <a:pt x="216" y="160"/>
                  <a:pt x="212" y="159"/>
                </a:cubicBezTo>
                <a:cubicBezTo>
                  <a:pt x="212" y="187"/>
                  <a:pt x="212" y="187"/>
                  <a:pt x="212" y="187"/>
                </a:cubicBezTo>
                <a:cubicBezTo>
                  <a:pt x="217" y="188"/>
                  <a:pt x="221" y="190"/>
                  <a:pt x="225" y="191"/>
                </a:cubicBezTo>
                <a:cubicBezTo>
                  <a:pt x="231" y="194"/>
                  <a:pt x="237" y="197"/>
                  <a:pt x="240" y="203"/>
                </a:cubicBezTo>
                <a:cubicBezTo>
                  <a:pt x="240" y="202"/>
                  <a:pt x="239" y="201"/>
                  <a:pt x="240" y="203"/>
                </a:cubicBezTo>
                <a:cubicBezTo>
                  <a:pt x="241" y="205"/>
                  <a:pt x="241" y="204"/>
                  <a:pt x="240" y="203"/>
                </a:cubicBezTo>
                <a:cubicBezTo>
                  <a:pt x="243" y="208"/>
                  <a:pt x="244" y="214"/>
                  <a:pt x="243" y="21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5852795" y="3583940"/>
            <a:ext cx="5182235" cy="917575"/>
          </a:xfrm>
          <a:prstGeom prst="rect">
            <a:avLst/>
          </a:prstGeom>
        </p:spPr>
        <p:txBody>
          <a:bodyPr wrap="square" anchor="ctr" anchorCtr="0"/>
          <a:lstStyle>
            <a:defPPr>
              <a:defRPr lang="zh-CN"/>
            </a:defPPr>
          </a:lstStyle>
          <a:p>
            <a:pPr algn="l" fontAlgn="auto">
              <a:lnSpc>
                <a:spcPct val="13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根据学生家庭经济状况、国家助学贷款情况等，学生可以缓期缴纳一部分学费</a:t>
            </a:r>
            <a:r>
              <a:rPr lang="zh-CN" altLang="en-US" dirty="0">
                <a:sym typeface="+mn-ea"/>
              </a:rPr>
              <a:t> </a:t>
            </a:r>
            <a:endParaRPr lang="zh-CN" altLang="en-US" b="1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圆角矩形 35"/>
          <p:cNvSpPr/>
          <p:nvPr>
            <p:custDataLst>
              <p:tags r:id="rId11"/>
            </p:custDataLst>
          </p:nvPr>
        </p:nvSpPr>
        <p:spPr>
          <a:xfrm>
            <a:off x="4952565" y="3841846"/>
            <a:ext cx="727685" cy="727088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endParaRPr lang="zh-CN" altLang="en-US" sz="28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4949825" y="2541270"/>
            <a:ext cx="3422015" cy="469265"/>
          </a:xfrm>
          <a:prstGeom prst="rect">
            <a:avLst/>
          </a:prstGeom>
        </p:spPr>
        <p:txBody>
          <a:bodyPr wrap="square" anchor="ctr" anchorCtr="0"/>
          <a:lstStyle>
            <a:defPPr>
              <a:defRPr lang="zh-CN"/>
            </a:defPPr>
          </a:lstStyle>
          <a:p>
            <a:pPr algn="l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适用范围 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2" name="圆角矩形 34"/>
          <p:cNvSpPr/>
          <p:nvPr>
            <p:custDataLst>
              <p:tags r:id="rId13"/>
            </p:custDataLst>
          </p:nvPr>
        </p:nvSpPr>
        <p:spPr>
          <a:xfrm>
            <a:off x="4049376" y="2799524"/>
            <a:ext cx="727685" cy="727088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zh-CN" altLang="en-US" sz="28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4219127" y="1499235"/>
            <a:ext cx="3422329" cy="453087"/>
          </a:xfrm>
          <a:prstGeom prst="rect">
            <a:avLst/>
          </a:prstGeom>
        </p:spPr>
        <p:txBody>
          <a:bodyPr wrap="square" anchor="ctr" anchorCtr="0"/>
          <a:lstStyle>
            <a:defPPr>
              <a:defRPr lang="zh-CN"/>
            </a:defPPr>
          </a:lstStyle>
          <a:p>
            <a:pPr algn="l" fontAlgn="auto"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开展时间</a:t>
            </a:r>
            <a:r>
              <a:rPr lang="zh-CN" altLang="en-US" sz="2000" b="1" dirty="0">
                <a:latin typeface="+mj-ea"/>
                <a:ea typeface="+mj-ea"/>
                <a:sym typeface="+mn-ea"/>
              </a:rPr>
              <a:t> </a:t>
            </a:r>
            <a:endParaRPr lang="zh-CN" altLang="en-US" sz="2000" b="1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3" name="圆角矩形 30"/>
          <p:cNvSpPr/>
          <p:nvPr>
            <p:custDataLst>
              <p:tags r:id="rId15"/>
            </p:custDataLst>
          </p:nvPr>
        </p:nvSpPr>
        <p:spPr>
          <a:xfrm>
            <a:off x="3318706" y="1757203"/>
            <a:ext cx="727685" cy="727088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zh-CN" altLang="en-US" sz="28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16"/>
            </p:custDataLst>
          </p:nvPr>
        </p:nvSpPr>
        <p:spPr>
          <a:xfrm>
            <a:off x="6591935" y="4614545"/>
            <a:ext cx="5247005" cy="1838960"/>
          </a:xfrm>
          <a:prstGeom prst="rect">
            <a:avLst/>
          </a:prstGeom>
        </p:spPr>
        <p:txBody>
          <a:bodyPr wrap="square" anchor="ctr" anchorCtr="0"/>
          <a:lstStyle>
            <a:defPPr>
              <a:defRPr lang="zh-CN"/>
            </a:def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）国家助学贷款获得贷款额度为缓交金额       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）其他特殊情况需要缓交学费的，需要书院核实后，报相关部门审核 </a:t>
            </a:r>
            <a:endParaRPr lang="zh-CN" altLang="en-US" b="1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圆角矩形 34"/>
          <p:cNvSpPr/>
          <p:nvPr>
            <p:custDataLst>
              <p:tags r:id="rId17"/>
            </p:custDataLst>
          </p:nvPr>
        </p:nvSpPr>
        <p:spPr>
          <a:xfrm>
            <a:off x="5680250" y="4884166"/>
            <a:ext cx="727685" cy="727088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endParaRPr lang="zh-CN" altLang="en-US" sz="28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35" name="图形 3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464594" y="3610453"/>
            <a:ext cx="393989" cy="617846"/>
          </a:xfrm>
          <a:prstGeom prst="rect">
            <a:avLst/>
          </a:prstGeom>
        </p:spPr>
      </p:pic>
      <p:pic>
        <p:nvPicPr>
          <p:cNvPr id="36" name="图形 35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15990" y="4137070"/>
            <a:ext cx="537257" cy="501440"/>
          </a:xfrm>
          <a:prstGeom prst="rect">
            <a:avLst/>
          </a:prstGeom>
        </p:spPr>
      </p:pic>
      <p:sp>
        <p:nvSpPr>
          <p:cNvPr id="38" name="iṥlïḍe"/>
          <p:cNvSpPr txBox="1"/>
          <p:nvPr/>
        </p:nvSpPr>
        <p:spPr>
          <a:xfrm>
            <a:off x="4218940" y="1972945"/>
            <a:ext cx="3790315" cy="584835"/>
          </a:xfrm>
          <a:prstGeom prst="rect">
            <a:avLst/>
          </a:prstGeom>
          <a:noFill/>
        </p:spPr>
        <p:txBody>
          <a:bodyPr wrap="square" lIns="91440" tIns="45720" rIns="91440" bIns="4572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月、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月（以学校具体通知为准）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íṩḷîḑé"/>
          <p:cNvSpPr txBox="1"/>
          <p:nvPr/>
        </p:nvSpPr>
        <p:spPr>
          <a:xfrm>
            <a:off x="4953000" y="3008630"/>
            <a:ext cx="5301615" cy="487680"/>
          </a:xfrm>
          <a:prstGeom prst="rect">
            <a:avLst/>
          </a:prstGeom>
          <a:noFill/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家庭经济困难学生或已办理国家助学贷款学生</a:t>
            </a:r>
            <a:r>
              <a:rPr lang="zh-CN" altLang="en-US" dirty="0"/>
              <a:t> </a:t>
            </a:r>
            <a:endParaRPr lang="en-US" altLang="zh-C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20540" y="1898119"/>
            <a:ext cx="35509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+mj-ea"/>
                <a:ea typeface="+mj-ea"/>
              </a:rPr>
              <a:t>Part</a:t>
            </a:r>
            <a:r>
              <a:rPr lang="en-US" altLang="zh-CN" sz="80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sz="80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en-US" sz="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文本占位符 21"/>
          <p:cNvSpPr>
            <a:spLocks noGrp="1"/>
          </p:cNvSpPr>
          <p:nvPr/>
        </p:nvSpPr>
        <p:spPr>
          <a:xfrm>
            <a:off x="4423230" y="3637811"/>
            <a:ext cx="3346221" cy="998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sz="4000" dirty="0">
                <a:sym typeface="+mn-ea"/>
              </a:rPr>
              <a:t>家庭经济困难学生认定</a:t>
            </a:r>
            <a:endParaRPr lang="zh-CN" altLang="en-US" sz="4000" dirty="0">
              <a:sym typeface="+mn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32790" y="805180"/>
            <a:ext cx="4145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（二）新生入学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绿色通道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空心弧 1"/>
          <p:cNvSpPr/>
          <p:nvPr>
            <p:custDataLst>
              <p:tags r:id="rId1"/>
            </p:custDataLst>
          </p:nvPr>
        </p:nvSpPr>
        <p:spPr>
          <a:xfrm>
            <a:off x="-916293" y="2746531"/>
            <a:ext cx="1857375" cy="1857375"/>
          </a:xfrm>
          <a:prstGeom prst="blockArc">
            <a:avLst>
              <a:gd name="adj1" fmla="val 16102233"/>
              <a:gd name="adj2" fmla="val 656203"/>
              <a:gd name="adj3" fmla="val 1016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空心弧 2"/>
          <p:cNvSpPr/>
          <p:nvPr>
            <p:custDataLst>
              <p:tags r:id="rId2"/>
            </p:custDataLst>
          </p:nvPr>
        </p:nvSpPr>
        <p:spPr>
          <a:xfrm flipH="1" flipV="1">
            <a:off x="732902" y="3040613"/>
            <a:ext cx="1857375" cy="1857375"/>
          </a:xfrm>
          <a:prstGeom prst="blockArc">
            <a:avLst>
              <a:gd name="adj1" fmla="val 11661999"/>
              <a:gd name="adj2" fmla="val 645517"/>
              <a:gd name="adj3" fmla="val 10154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空心弧 15"/>
          <p:cNvSpPr/>
          <p:nvPr>
            <p:custDataLst>
              <p:tags r:id="rId3"/>
            </p:custDataLst>
          </p:nvPr>
        </p:nvSpPr>
        <p:spPr>
          <a:xfrm rot="2700000">
            <a:off x="2356718" y="3459103"/>
            <a:ext cx="1857375" cy="1857375"/>
          </a:xfrm>
          <a:prstGeom prst="blockArc">
            <a:avLst>
              <a:gd name="adj1" fmla="val 8912435"/>
              <a:gd name="adj2" fmla="val 645517"/>
              <a:gd name="adj3" fmla="val 1015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空心弧 21"/>
          <p:cNvSpPr/>
          <p:nvPr>
            <p:custDataLst>
              <p:tags r:id="rId4"/>
            </p:custDataLst>
          </p:nvPr>
        </p:nvSpPr>
        <p:spPr>
          <a:xfrm rot="3120378" flipV="1">
            <a:off x="3263835" y="4856233"/>
            <a:ext cx="1857375" cy="1857375"/>
          </a:xfrm>
          <a:prstGeom prst="blockArc">
            <a:avLst>
              <a:gd name="adj1" fmla="val 10426104"/>
              <a:gd name="adj2" fmla="val 645517"/>
              <a:gd name="adj3" fmla="val 10154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空心弧 22"/>
          <p:cNvSpPr/>
          <p:nvPr>
            <p:custDataLst>
              <p:tags r:id="rId5"/>
            </p:custDataLst>
          </p:nvPr>
        </p:nvSpPr>
        <p:spPr>
          <a:xfrm rot="3023909" flipH="1">
            <a:off x="4501908" y="5977501"/>
            <a:ext cx="1857375" cy="1857375"/>
          </a:xfrm>
          <a:prstGeom prst="blockArc">
            <a:avLst>
              <a:gd name="adj1" fmla="val 13833344"/>
              <a:gd name="adj2" fmla="val 569579"/>
              <a:gd name="adj3" fmla="val 10136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椭圆 23"/>
          <p:cNvSpPr/>
          <p:nvPr>
            <p:custDataLst>
              <p:tags r:id="rId6"/>
            </p:custDataLst>
          </p:nvPr>
        </p:nvSpPr>
        <p:spPr>
          <a:xfrm>
            <a:off x="1099599" y="3357385"/>
            <a:ext cx="1123980" cy="11239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椭圆 24"/>
          <p:cNvSpPr/>
          <p:nvPr>
            <p:custDataLst>
              <p:tags r:id="rId7"/>
            </p:custDataLst>
          </p:nvPr>
        </p:nvSpPr>
        <p:spPr>
          <a:xfrm>
            <a:off x="2718493" y="3821665"/>
            <a:ext cx="1132251" cy="113225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椭圆 28"/>
          <p:cNvSpPr/>
          <p:nvPr>
            <p:custDataLst>
              <p:tags r:id="rId8"/>
            </p:custDataLst>
          </p:nvPr>
        </p:nvSpPr>
        <p:spPr>
          <a:xfrm>
            <a:off x="3626397" y="5223739"/>
            <a:ext cx="1132251" cy="113225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Freeform 10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3789095" y="5486226"/>
            <a:ext cx="806855" cy="607277"/>
          </a:xfrm>
          <a:custGeom>
            <a:avLst/>
            <a:gdLst>
              <a:gd name="T0" fmla="*/ 222 w 434"/>
              <a:gd name="T1" fmla="*/ 75 h 328"/>
              <a:gd name="T2" fmla="*/ 251 w 434"/>
              <a:gd name="T3" fmla="*/ 10 h 328"/>
              <a:gd name="T4" fmla="*/ 198 w 434"/>
              <a:gd name="T5" fmla="*/ 21 h 328"/>
              <a:gd name="T6" fmla="*/ 147 w 434"/>
              <a:gd name="T7" fmla="*/ 13 h 328"/>
              <a:gd name="T8" fmla="*/ 179 w 434"/>
              <a:gd name="T9" fmla="*/ 76 h 328"/>
              <a:gd name="T10" fmla="*/ 182 w 434"/>
              <a:gd name="T11" fmla="*/ 309 h 328"/>
              <a:gd name="T12" fmla="*/ 222 w 434"/>
              <a:gd name="T13" fmla="*/ 75 h 328"/>
              <a:gd name="T14" fmla="*/ 243 w 434"/>
              <a:gd name="T15" fmla="*/ 219 h 328"/>
              <a:gd name="T16" fmla="*/ 233 w 434"/>
              <a:gd name="T17" fmla="*/ 237 h 328"/>
              <a:gd name="T18" fmla="*/ 212 w 434"/>
              <a:gd name="T19" fmla="*/ 245 h 328"/>
              <a:gd name="T20" fmla="*/ 212 w 434"/>
              <a:gd name="T21" fmla="*/ 252 h 328"/>
              <a:gd name="T22" fmla="*/ 210 w 434"/>
              <a:gd name="T23" fmla="*/ 258 h 328"/>
              <a:gd name="T24" fmla="*/ 202 w 434"/>
              <a:gd name="T25" fmla="*/ 259 h 328"/>
              <a:gd name="T26" fmla="*/ 197 w 434"/>
              <a:gd name="T27" fmla="*/ 252 h 328"/>
              <a:gd name="T28" fmla="*/ 197 w 434"/>
              <a:gd name="T29" fmla="*/ 244 h 328"/>
              <a:gd name="T30" fmla="*/ 194 w 434"/>
              <a:gd name="T31" fmla="*/ 243 h 328"/>
              <a:gd name="T32" fmla="*/ 176 w 434"/>
              <a:gd name="T33" fmla="*/ 232 h 328"/>
              <a:gd name="T34" fmla="*/ 170 w 434"/>
              <a:gd name="T35" fmla="*/ 223 h 328"/>
              <a:gd name="T36" fmla="*/ 169 w 434"/>
              <a:gd name="T37" fmla="*/ 220 h 328"/>
              <a:gd name="T38" fmla="*/ 168 w 434"/>
              <a:gd name="T39" fmla="*/ 217 h 328"/>
              <a:gd name="T40" fmla="*/ 169 w 434"/>
              <a:gd name="T41" fmla="*/ 213 h 328"/>
              <a:gd name="T42" fmla="*/ 176 w 434"/>
              <a:gd name="T43" fmla="*/ 209 h 328"/>
              <a:gd name="T44" fmla="*/ 183 w 434"/>
              <a:gd name="T45" fmla="*/ 214 h 328"/>
              <a:gd name="T46" fmla="*/ 184 w 434"/>
              <a:gd name="T47" fmla="*/ 217 h 328"/>
              <a:gd name="T48" fmla="*/ 185 w 434"/>
              <a:gd name="T49" fmla="*/ 219 h 328"/>
              <a:gd name="T50" fmla="*/ 188 w 434"/>
              <a:gd name="T51" fmla="*/ 223 h 328"/>
              <a:gd name="T52" fmla="*/ 197 w 434"/>
              <a:gd name="T53" fmla="*/ 229 h 328"/>
              <a:gd name="T54" fmla="*/ 197 w 434"/>
              <a:gd name="T55" fmla="*/ 199 h 328"/>
              <a:gd name="T56" fmla="*/ 178 w 434"/>
              <a:gd name="T57" fmla="*/ 191 h 328"/>
              <a:gd name="T58" fmla="*/ 171 w 434"/>
              <a:gd name="T59" fmla="*/ 183 h 328"/>
              <a:gd name="T60" fmla="*/ 169 w 434"/>
              <a:gd name="T61" fmla="*/ 172 h 328"/>
              <a:gd name="T62" fmla="*/ 171 w 434"/>
              <a:gd name="T63" fmla="*/ 162 h 328"/>
              <a:gd name="T64" fmla="*/ 177 w 434"/>
              <a:gd name="T65" fmla="*/ 153 h 328"/>
              <a:gd name="T66" fmla="*/ 197 w 434"/>
              <a:gd name="T67" fmla="*/ 144 h 328"/>
              <a:gd name="T68" fmla="*/ 197 w 434"/>
              <a:gd name="T69" fmla="*/ 144 h 328"/>
              <a:gd name="T70" fmla="*/ 197 w 434"/>
              <a:gd name="T71" fmla="*/ 136 h 328"/>
              <a:gd name="T72" fmla="*/ 200 w 434"/>
              <a:gd name="T73" fmla="*/ 131 h 328"/>
              <a:gd name="T74" fmla="*/ 208 w 434"/>
              <a:gd name="T75" fmla="*/ 129 h 328"/>
              <a:gd name="T76" fmla="*/ 212 w 434"/>
              <a:gd name="T77" fmla="*/ 136 h 328"/>
              <a:gd name="T78" fmla="*/ 212 w 434"/>
              <a:gd name="T79" fmla="*/ 144 h 328"/>
              <a:gd name="T80" fmla="*/ 212 w 434"/>
              <a:gd name="T81" fmla="*/ 144 h 328"/>
              <a:gd name="T82" fmla="*/ 215 w 434"/>
              <a:gd name="T83" fmla="*/ 145 h 328"/>
              <a:gd name="T84" fmla="*/ 235 w 434"/>
              <a:gd name="T85" fmla="*/ 154 h 328"/>
              <a:gd name="T86" fmla="*/ 240 w 434"/>
              <a:gd name="T87" fmla="*/ 163 h 328"/>
              <a:gd name="T88" fmla="*/ 242 w 434"/>
              <a:gd name="T89" fmla="*/ 165 h 328"/>
              <a:gd name="T90" fmla="*/ 242 w 434"/>
              <a:gd name="T91" fmla="*/ 168 h 328"/>
              <a:gd name="T92" fmla="*/ 242 w 434"/>
              <a:gd name="T93" fmla="*/ 172 h 328"/>
              <a:gd name="T94" fmla="*/ 235 w 434"/>
              <a:gd name="T95" fmla="*/ 177 h 328"/>
              <a:gd name="T96" fmla="*/ 228 w 434"/>
              <a:gd name="T97" fmla="*/ 172 h 328"/>
              <a:gd name="T98" fmla="*/ 227 w 434"/>
              <a:gd name="T99" fmla="*/ 169 h 328"/>
              <a:gd name="T100" fmla="*/ 226 w 434"/>
              <a:gd name="T101" fmla="*/ 167 h 328"/>
              <a:gd name="T102" fmla="*/ 222 w 434"/>
              <a:gd name="T103" fmla="*/ 163 h 328"/>
              <a:gd name="T104" fmla="*/ 212 w 434"/>
              <a:gd name="T105" fmla="*/ 159 h 328"/>
              <a:gd name="T106" fmla="*/ 212 w 434"/>
              <a:gd name="T107" fmla="*/ 187 h 328"/>
              <a:gd name="T108" fmla="*/ 225 w 434"/>
              <a:gd name="T109" fmla="*/ 191 h 328"/>
              <a:gd name="T110" fmla="*/ 240 w 434"/>
              <a:gd name="T111" fmla="*/ 203 h 328"/>
              <a:gd name="T112" fmla="*/ 240 w 434"/>
              <a:gd name="T113" fmla="*/ 203 h 328"/>
              <a:gd name="T114" fmla="*/ 240 w 434"/>
              <a:gd name="T115" fmla="*/ 203 h 328"/>
              <a:gd name="T116" fmla="*/ 243 w 434"/>
              <a:gd name="T117" fmla="*/ 219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34" h="328">
                <a:moveTo>
                  <a:pt x="222" y="75"/>
                </a:moveTo>
                <a:cubicBezTo>
                  <a:pt x="245" y="55"/>
                  <a:pt x="260" y="12"/>
                  <a:pt x="251" y="10"/>
                </a:cubicBezTo>
                <a:cubicBezTo>
                  <a:pt x="238" y="8"/>
                  <a:pt x="211" y="19"/>
                  <a:pt x="198" y="21"/>
                </a:cubicBezTo>
                <a:cubicBezTo>
                  <a:pt x="179" y="23"/>
                  <a:pt x="159" y="0"/>
                  <a:pt x="147" y="13"/>
                </a:cubicBezTo>
                <a:cubicBezTo>
                  <a:pt x="138" y="23"/>
                  <a:pt x="154" y="60"/>
                  <a:pt x="179" y="76"/>
                </a:cubicBezTo>
                <a:cubicBezTo>
                  <a:pt x="105" y="113"/>
                  <a:pt x="0" y="296"/>
                  <a:pt x="182" y="309"/>
                </a:cubicBezTo>
                <a:cubicBezTo>
                  <a:pt x="434" y="328"/>
                  <a:pt x="308" y="110"/>
                  <a:pt x="222" y="75"/>
                </a:cubicBezTo>
                <a:close/>
                <a:moveTo>
                  <a:pt x="243" y="219"/>
                </a:moveTo>
                <a:cubicBezTo>
                  <a:pt x="243" y="226"/>
                  <a:pt x="239" y="233"/>
                  <a:pt x="233" y="237"/>
                </a:cubicBezTo>
                <a:cubicBezTo>
                  <a:pt x="227" y="242"/>
                  <a:pt x="220" y="244"/>
                  <a:pt x="212" y="245"/>
                </a:cubicBezTo>
                <a:cubicBezTo>
                  <a:pt x="212" y="252"/>
                  <a:pt x="212" y="252"/>
                  <a:pt x="212" y="252"/>
                </a:cubicBezTo>
                <a:cubicBezTo>
                  <a:pt x="212" y="255"/>
                  <a:pt x="211" y="257"/>
                  <a:pt x="210" y="258"/>
                </a:cubicBezTo>
                <a:cubicBezTo>
                  <a:pt x="208" y="260"/>
                  <a:pt x="204" y="260"/>
                  <a:pt x="202" y="259"/>
                </a:cubicBezTo>
                <a:cubicBezTo>
                  <a:pt x="199" y="258"/>
                  <a:pt x="197" y="255"/>
                  <a:pt x="197" y="252"/>
                </a:cubicBezTo>
                <a:cubicBezTo>
                  <a:pt x="197" y="244"/>
                  <a:pt x="197" y="244"/>
                  <a:pt x="197" y="244"/>
                </a:cubicBezTo>
                <a:cubicBezTo>
                  <a:pt x="196" y="244"/>
                  <a:pt x="195" y="243"/>
                  <a:pt x="194" y="243"/>
                </a:cubicBezTo>
                <a:cubicBezTo>
                  <a:pt x="187" y="241"/>
                  <a:pt x="180" y="237"/>
                  <a:pt x="176" y="232"/>
                </a:cubicBezTo>
                <a:cubicBezTo>
                  <a:pt x="173" y="229"/>
                  <a:pt x="171" y="226"/>
                  <a:pt x="170" y="223"/>
                </a:cubicBezTo>
                <a:cubicBezTo>
                  <a:pt x="170" y="222"/>
                  <a:pt x="169" y="221"/>
                  <a:pt x="169" y="220"/>
                </a:cubicBezTo>
                <a:cubicBezTo>
                  <a:pt x="169" y="219"/>
                  <a:pt x="169" y="218"/>
                  <a:pt x="168" y="217"/>
                </a:cubicBezTo>
                <a:cubicBezTo>
                  <a:pt x="168" y="216"/>
                  <a:pt x="169" y="214"/>
                  <a:pt x="169" y="213"/>
                </a:cubicBezTo>
                <a:cubicBezTo>
                  <a:pt x="171" y="211"/>
                  <a:pt x="174" y="209"/>
                  <a:pt x="176" y="209"/>
                </a:cubicBezTo>
                <a:cubicBezTo>
                  <a:pt x="179" y="210"/>
                  <a:pt x="182" y="212"/>
                  <a:pt x="183" y="214"/>
                </a:cubicBezTo>
                <a:cubicBezTo>
                  <a:pt x="183" y="215"/>
                  <a:pt x="183" y="216"/>
                  <a:pt x="184" y="217"/>
                </a:cubicBezTo>
                <a:cubicBezTo>
                  <a:pt x="184" y="218"/>
                  <a:pt x="184" y="219"/>
                  <a:pt x="185" y="219"/>
                </a:cubicBezTo>
                <a:cubicBezTo>
                  <a:pt x="186" y="221"/>
                  <a:pt x="187" y="222"/>
                  <a:pt x="188" y="223"/>
                </a:cubicBezTo>
                <a:cubicBezTo>
                  <a:pt x="191" y="226"/>
                  <a:pt x="194" y="228"/>
                  <a:pt x="197" y="229"/>
                </a:cubicBezTo>
                <a:cubicBezTo>
                  <a:pt x="197" y="199"/>
                  <a:pt x="197" y="199"/>
                  <a:pt x="197" y="199"/>
                </a:cubicBezTo>
                <a:cubicBezTo>
                  <a:pt x="191" y="198"/>
                  <a:pt x="184" y="195"/>
                  <a:pt x="178" y="191"/>
                </a:cubicBezTo>
                <a:cubicBezTo>
                  <a:pt x="175" y="189"/>
                  <a:pt x="173" y="186"/>
                  <a:pt x="171" y="183"/>
                </a:cubicBezTo>
                <a:cubicBezTo>
                  <a:pt x="170" y="180"/>
                  <a:pt x="169" y="176"/>
                  <a:pt x="169" y="172"/>
                </a:cubicBezTo>
                <a:cubicBezTo>
                  <a:pt x="169" y="169"/>
                  <a:pt x="170" y="165"/>
                  <a:pt x="171" y="162"/>
                </a:cubicBezTo>
                <a:cubicBezTo>
                  <a:pt x="173" y="158"/>
                  <a:pt x="175" y="156"/>
                  <a:pt x="177" y="153"/>
                </a:cubicBezTo>
                <a:cubicBezTo>
                  <a:pt x="183" y="148"/>
                  <a:pt x="190" y="145"/>
                  <a:pt x="197" y="144"/>
                </a:cubicBezTo>
                <a:cubicBezTo>
                  <a:pt x="197" y="144"/>
                  <a:pt x="197" y="144"/>
                  <a:pt x="197" y="144"/>
                </a:cubicBezTo>
                <a:cubicBezTo>
                  <a:pt x="197" y="136"/>
                  <a:pt x="197" y="136"/>
                  <a:pt x="197" y="136"/>
                </a:cubicBezTo>
                <a:cubicBezTo>
                  <a:pt x="197" y="134"/>
                  <a:pt x="198" y="132"/>
                  <a:pt x="200" y="131"/>
                </a:cubicBezTo>
                <a:cubicBezTo>
                  <a:pt x="202" y="129"/>
                  <a:pt x="205" y="128"/>
                  <a:pt x="208" y="129"/>
                </a:cubicBezTo>
                <a:cubicBezTo>
                  <a:pt x="211" y="131"/>
                  <a:pt x="212" y="133"/>
                  <a:pt x="212" y="136"/>
                </a:cubicBezTo>
                <a:cubicBezTo>
                  <a:pt x="212" y="144"/>
                  <a:pt x="212" y="144"/>
                  <a:pt x="212" y="144"/>
                </a:cubicBezTo>
                <a:cubicBezTo>
                  <a:pt x="212" y="144"/>
                  <a:pt x="212" y="144"/>
                  <a:pt x="212" y="144"/>
                </a:cubicBezTo>
                <a:cubicBezTo>
                  <a:pt x="213" y="145"/>
                  <a:pt x="214" y="145"/>
                  <a:pt x="215" y="145"/>
                </a:cubicBezTo>
                <a:cubicBezTo>
                  <a:pt x="222" y="146"/>
                  <a:pt x="229" y="149"/>
                  <a:pt x="235" y="154"/>
                </a:cubicBezTo>
                <a:cubicBezTo>
                  <a:pt x="237" y="157"/>
                  <a:pt x="239" y="160"/>
                  <a:pt x="240" y="163"/>
                </a:cubicBezTo>
                <a:cubicBezTo>
                  <a:pt x="241" y="164"/>
                  <a:pt x="241" y="165"/>
                  <a:pt x="242" y="165"/>
                </a:cubicBezTo>
                <a:cubicBezTo>
                  <a:pt x="242" y="166"/>
                  <a:pt x="242" y="167"/>
                  <a:pt x="242" y="168"/>
                </a:cubicBezTo>
                <a:cubicBezTo>
                  <a:pt x="242" y="170"/>
                  <a:pt x="242" y="171"/>
                  <a:pt x="242" y="172"/>
                </a:cubicBezTo>
                <a:cubicBezTo>
                  <a:pt x="240" y="175"/>
                  <a:pt x="238" y="177"/>
                  <a:pt x="235" y="177"/>
                </a:cubicBezTo>
                <a:cubicBezTo>
                  <a:pt x="232" y="176"/>
                  <a:pt x="229" y="175"/>
                  <a:pt x="228" y="172"/>
                </a:cubicBezTo>
                <a:cubicBezTo>
                  <a:pt x="228" y="171"/>
                  <a:pt x="228" y="170"/>
                  <a:pt x="227" y="169"/>
                </a:cubicBezTo>
                <a:cubicBezTo>
                  <a:pt x="227" y="169"/>
                  <a:pt x="226" y="168"/>
                  <a:pt x="226" y="167"/>
                </a:cubicBezTo>
                <a:cubicBezTo>
                  <a:pt x="225" y="166"/>
                  <a:pt x="224" y="164"/>
                  <a:pt x="222" y="163"/>
                </a:cubicBezTo>
                <a:cubicBezTo>
                  <a:pt x="219" y="161"/>
                  <a:pt x="216" y="160"/>
                  <a:pt x="212" y="159"/>
                </a:cubicBezTo>
                <a:cubicBezTo>
                  <a:pt x="212" y="187"/>
                  <a:pt x="212" y="187"/>
                  <a:pt x="212" y="187"/>
                </a:cubicBezTo>
                <a:cubicBezTo>
                  <a:pt x="217" y="188"/>
                  <a:pt x="221" y="190"/>
                  <a:pt x="225" y="191"/>
                </a:cubicBezTo>
                <a:cubicBezTo>
                  <a:pt x="231" y="194"/>
                  <a:pt x="237" y="197"/>
                  <a:pt x="240" y="203"/>
                </a:cubicBezTo>
                <a:cubicBezTo>
                  <a:pt x="240" y="202"/>
                  <a:pt x="239" y="201"/>
                  <a:pt x="240" y="203"/>
                </a:cubicBezTo>
                <a:cubicBezTo>
                  <a:pt x="241" y="205"/>
                  <a:pt x="241" y="204"/>
                  <a:pt x="240" y="203"/>
                </a:cubicBezTo>
                <a:cubicBezTo>
                  <a:pt x="243" y="208"/>
                  <a:pt x="244" y="214"/>
                  <a:pt x="243" y="21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5852795" y="3583940"/>
            <a:ext cx="5182235" cy="1140460"/>
          </a:xfrm>
          <a:prstGeom prst="rect">
            <a:avLst/>
          </a:prstGeom>
        </p:spPr>
        <p:txBody>
          <a:bodyPr wrap="square" anchor="ctr" anchorCtr="0"/>
          <a:lstStyle>
            <a:defPPr>
              <a:defRPr lang="zh-CN"/>
            </a:def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对被录取入学的家庭经济困难新生，一律先办理入学手续，然后根据核实后的情况，分别采取不同办法予以资助</a:t>
            </a:r>
            <a:r>
              <a:rPr lang="zh-CN" altLang="en-US" dirty="0">
                <a:sym typeface="+mn-ea"/>
              </a:rPr>
              <a:t> </a:t>
            </a:r>
            <a:endParaRPr lang="zh-CN" altLang="en-US" b="1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圆角矩形 35"/>
          <p:cNvSpPr/>
          <p:nvPr>
            <p:custDataLst>
              <p:tags r:id="rId11"/>
            </p:custDataLst>
          </p:nvPr>
        </p:nvSpPr>
        <p:spPr>
          <a:xfrm>
            <a:off x="4952565" y="3841846"/>
            <a:ext cx="727685" cy="727088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endParaRPr lang="zh-CN" altLang="en-US" sz="28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4949825" y="2541270"/>
            <a:ext cx="3422015" cy="469265"/>
          </a:xfrm>
          <a:prstGeom prst="rect">
            <a:avLst/>
          </a:prstGeom>
        </p:spPr>
        <p:txBody>
          <a:bodyPr wrap="square" anchor="ctr" anchorCtr="0"/>
          <a:lstStyle>
            <a:defPPr>
              <a:defRPr lang="zh-CN"/>
            </a:defPPr>
          </a:lstStyle>
          <a:p>
            <a:pPr algn="l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适用范围 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2" name="圆角矩形 34"/>
          <p:cNvSpPr/>
          <p:nvPr>
            <p:custDataLst>
              <p:tags r:id="rId13"/>
            </p:custDataLst>
          </p:nvPr>
        </p:nvSpPr>
        <p:spPr>
          <a:xfrm>
            <a:off x="4049376" y="2799524"/>
            <a:ext cx="727685" cy="727088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zh-CN" altLang="en-US" sz="28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4219127" y="1499235"/>
            <a:ext cx="3422329" cy="453087"/>
          </a:xfrm>
          <a:prstGeom prst="rect">
            <a:avLst/>
          </a:prstGeom>
        </p:spPr>
        <p:txBody>
          <a:bodyPr wrap="square" anchor="ctr" anchorCtr="0"/>
          <a:lstStyle>
            <a:defPPr>
              <a:defRPr lang="zh-CN"/>
            </a:defPPr>
          </a:lstStyle>
          <a:p>
            <a:pPr algn="l" fontAlgn="auto"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开展时间</a:t>
            </a:r>
            <a:r>
              <a:rPr lang="zh-CN" altLang="en-US" sz="2000" b="1" dirty="0">
                <a:latin typeface="+mj-ea"/>
                <a:ea typeface="+mj-ea"/>
                <a:sym typeface="+mn-ea"/>
              </a:rPr>
              <a:t> </a:t>
            </a:r>
            <a:endParaRPr lang="zh-CN" altLang="en-US" sz="2000" b="1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3" name="圆角矩形 30"/>
          <p:cNvSpPr/>
          <p:nvPr>
            <p:custDataLst>
              <p:tags r:id="rId15"/>
            </p:custDataLst>
          </p:nvPr>
        </p:nvSpPr>
        <p:spPr>
          <a:xfrm>
            <a:off x="3318706" y="1757203"/>
            <a:ext cx="727685" cy="727088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zh-CN" altLang="en-US" sz="28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16"/>
            </p:custDataLst>
          </p:nvPr>
        </p:nvSpPr>
        <p:spPr>
          <a:xfrm>
            <a:off x="6591935" y="4614545"/>
            <a:ext cx="5247005" cy="1838960"/>
          </a:xfrm>
          <a:prstGeom prst="rect">
            <a:avLst/>
          </a:prstGeom>
        </p:spPr>
        <p:txBody>
          <a:bodyPr wrap="square" anchor="ctr" anchorCtr="0"/>
          <a:lstStyle>
            <a:defPPr>
              <a:defRPr lang="zh-CN"/>
            </a:def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国家助学贷款获得贷款额度为缓交金额       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）其他特殊情况需要缓交学费的，需要书院核实后，报相关部门审核 </a:t>
            </a:r>
            <a:endParaRPr lang="zh-CN" altLang="en-US" b="1" spc="15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圆角矩形 34"/>
          <p:cNvSpPr/>
          <p:nvPr>
            <p:custDataLst>
              <p:tags r:id="rId17"/>
            </p:custDataLst>
          </p:nvPr>
        </p:nvSpPr>
        <p:spPr>
          <a:xfrm>
            <a:off x="5680250" y="4884166"/>
            <a:ext cx="727685" cy="727088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endParaRPr lang="zh-CN" altLang="en-US" sz="28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35" name="图形 3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464594" y="3610453"/>
            <a:ext cx="393989" cy="617846"/>
          </a:xfrm>
          <a:prstGeom prst="rect">
            <a:avLst/>
          </a:prstGeom>
        </p:spPr>
      </p:pic>
      <p:pic>
        <p:nvPicPr>
          <p:cNvPr id="36" name="图形 35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15990" y="4137070"/>
            <a:ext cx="537257" cy="501440"/>
          </a:xfrm>
          <a:prstGeom prst="rect">
            <a:avLst/>
          </a:prstGeom>
        </p:spPr>
      </p:pic>
      <p:sp>
        <p:nvSpPr>
          <p:cNvPr id="38" name="iṥlïḍe"/>
          <p:cNvSpPr txBox="1"/>
          <p:nvPr/>
        </p:nvSpPr>
        <p:spPr>
          <a:xfrm>
            <a:off x="4322445" y="1972945"/>
            <a:ext cx="3298825" cy="584835"/>
          </a:xfrm>
          <a:prstGeom prst="rect">
            <a:avLst/>
          </a:prstGeom>
          <a:noFill/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预计</a:t>
            </a:r>
            <a:r>
              <a:rPr lang="en-US" altLang="zh-CN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 lang="zh-CN" altLang="en-US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月（以学校具体通知为准）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íṩḷîḑé"/>
          <p:cNvSpPr txBox="1"/>
          <p:nvPr/>
        </p:nvSpPr>
        <p:spPr>
          <a:xfrm>
            <a:off x="5021580" y="3008630"/>
            <a:ext cx="5233035" cy="487680"/>
          </a:xfrm>
          <a:prstGeom prst="rect">
            <a:avLst/>
          </a:prstGeom>
          <a:noFill/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新入学家庭经济困难学生</a:t>
            </a:r>
            <a:r>
              <a:rPr lang="zh-CN" altLang="en-US" dirty="0">
                <a:sym typeface="+mn-ea"/>
              </a:rPr>
              <a:t> </a:t>
            </a:r>
            <a:endParaRPr lang="en-US" altLang="zh-CN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>
            <a:noAutofit/>
          </a:bodyPr>
          <a:p>
            <a:pPr lvl="0"/>
            <a:r>
              <a:rPr lang="zh-CN" altLang="en-US" sz="2800" dirty="0">
                <a:solidFill>
                  <a:schemeClr val="tx1"/>
                </a:solidFill>
              </a:rPr>
              <a:t>六、校内资助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lvl="0"/>
            <a:r>
              <a:rPr lang="zh-CN" altLang="en-US" sz="2800" dirty="0">
                <a:sym typeface="+mn-ea"/>
              </a:rPr>
              <a:t>六、校内资助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627673" y="5092801"/>
            <a:ext cx="6022366" cy="515401"/>
          </a:xfrm>
          <a:prstGeom prst="rect">
            <a:avLst/>
          </a:prstGeom>
        </p:spPr>
        <p:txBody>
          <a:bodyPr wrap="none" lIns="90000" tIns="46800" rIns="90000" bIns="0">
            <a:normAutofit/>
          </a:bodyPr>
          <a:p>
            <a:pPr algn="l">
              <a:lnSpc>
                <a:spcPct val="130000"/>
              </a:lnSpc>
            </a:pPr>
            <a:r>
              <a:rPr lang="zh-CN" altLang="en-US" sz="2000" b="1" spc="30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适用及认定程序</a:t>
            </a:r>
            <a:endParaRPr lang="zh-CN" altLang="en-US" sz="2000" b="1" spc="30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07925" y="5653454"/>
            <a:ext cx="6022366" cy="404777"/>
          </a:xfrm>
          <a:prstGeom prst="rect">
            <a:avLst/>
          </a:prstGeom>
          <a:noFill/>
        </p:spPr>
        <p:txBody>
          <a:bodyPr wrap="square" lIns="90000" tIns="0" rIns="90000" bIns="46800">
            <a:normAutofit lnSpcReduction="20000"/>
          </a:bodyPr>
          <a:p>
            <a:pPr>
              <a:lnSpc>
                <a:spcPct val="130000"/>
              </a:lnSpc>
            </a:pPr>
            <a:r>
              <a:rPr lang="zh-CN" altLang="en-US" sz="14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根据学校相关政策文件开展</a:t>
            </a:r>
            <a:r>
              <a:rPr lang="zh-CN" altLang="en-US" sz="1400" dirty="0">
                <a:sym typeface="+mn-ea"/>
              </a:rPr>
              <a:t> </a:t>
            </a:r>
            <a:endParaRPr lang="zh-CN" altLang="en-US" sz="14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 bwMode="auto">
          <a:xfrm>
            <a:off x="1640412" y="5174633"/>
            <a:ext cx="849749" cy="84974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任意多边形 48"/>
          <p:cNvSpPr/>
          <p:nvPr>
            <p:custDataLst>
              <p:tags r:id="rId4"/>
            </p:custDataLst>
          </p:nvPr>
        </p:nvSpPr>
        <p:spPr bwMode="auto">
          <a:xfrm>
            <a:off x="1914024" y="5402408"/>
            <a:ext cx="302525" cy="394199"/>
          </a:xfrm>
          <a:custGeom>
            <a:avLst/>
            <a:gdLst>
              <a:gd name="T0" fmla="*/ 115 w 320"/>
              <a:gd name="T1" fmla="*/ 62 h 417"/>
              <a:gd name="T2" fmla="*/ 115 w 320"/>
              <a:gd name="T3" fmla="*/ 62 h 417"/>
              <a:gd name="T4" fmla="*/ 62 w 320"/>
              <a:gd name="T5" fmla="*/ 0 h 417"/>
              <a:gd name="T6" fmla="*/ 0 w 320"/>
              <a:gd name="T7" fmla="*/ 62 h 417"/>
              <a:gd name="T8" fmla="*/ 36 w 320"/>
              <a:gd name="T9" fmla="*/ 115 h 417"/>
              <a:gd name="T10" fmla="*/ 36 w 320"/>
              <a:gd name="T11" fmla="*/ 301 h 417"/>
              <a:gd name="T12" fmla="*/ 0 w 320"/>
              <a:gd name="T13" fmla="*/ 354 h 417"/>
              <a:gd name="T14" fmla="*/ 62 w 320"/>
              <a:gd name="T15" fmla="*/ 416 h 417"/>
              <a:gd name="T16" fmla="*/ 115 w 320"/>
              <a:gd name="T17" fmla="*/ 354 h 417"/>
              <a:gd name="T18" fmla="*/ 80 w 320"/>
              <a:gd name="T19" fmla="*/ 301 h 417"/>
              <a:gd name="T20" fmla="*/ 80 w 320"/>
              <a:gd name="T21" fmla="*/ 115 h 417"/>
              <a:gd name="T22" fmla="*/ 115 w 320"/>
              <a:gd name="T23" fmla="*/ 62 h 417"/>
              <a:gd name="T24" fmla="*/ 98 w 320"/>
              <a:gd name="T25" fmla="*/ 354 h 417"/>
              <a:gd name="T26" fmla="*/ 98 w 320"/>
              <a:gd name="T27" fmla="*/ 354 h 417"/>
              <a:gd name="T28" fmla="*/ 62 w 320"/>
              <a:gd name="T29" fmla="*/ 390 h 417"/>
              <a:gd name="T30" fmla="*/ 27 w 320"/>
              <a:gd name="T31" fmla="*/ 354 h 417"/>
              <a:gd name="T32" fmla="*/ 62 w 320"/>
              <a:gd name="T33" fmla="*/ 319 h 417"/>
              <a:gd name="T34" fmla="*/ 98 w 320"/>
              <a:gd name="T35" fmla="*/ 354 h 417"/>
              <a:gd name="T36" fmla="*/ 62 w 320"/>
              <a:gd name="T37" fmla="*/ 88 h 417"/>
              <a:gd name="T38" fmla="*/ 62 w 320"/>
              <a:gd name="T39" fmla="*/ 88 h 417"/>
              <a:gd name="T40" fmla="*/ 27 w 320"/>
              <a:gd name="T41" fmla="*/ 62 h 417"/>
              <a:gd name="T42" fmla="*/ 62 w 320"/>
              <a:gd name="T43" fmla="*/ 27 h 417"/>
              <a:gd name="T44" fmla="*/ 98 w 320"/>
              <a:gd name="T45" fmla="*/ 62 h 417"/>
              <a:gd name="T46" fmla="*/ 62 w 320"/>
              <a:gd name="T47" fmla="*/ 88 h 417"/>
              <a:gd name="T48" fmla="*/ 284 w 320"/>
              <a:gd name="T49" fmla="*/ 301 h 417"/>
              <a:gd name="T50" fmla="*/ 284 w 320"/>
              <a:gd name="T51" fmla="*/ 301 h 417"/>
              <a:gd name="T52" fmla="*/ 284 w 320"/>
              <a:gd name="T53" fmla="*/ 115 h 417"/>
              <a:gd name="T54" fmla="*/ 319 w 320"/>
              <a:gd name="T55" fmla="*/ 62 h 417"/>
              <a:gd name="T56" fmla="*/ 257 w 320"/>
              <a:gd name="T57" fmla="*/ 0 h 417"/>
              <a:gd name="T58" fmla="*/ 195 w 320"/>
              <a:gd name="T59" fmla="*/ 62 h 417"/>
              <a:gd name="T60" fmla="*/ 239 w 320"/>
              <a:gd name="T61" fmla="*/ 115 h 417"/>
              <a:gd name="T62" fmla="*/ 239 w 320"/>
              <a:gd name="T63" fmla="*/ 301 h 417"/>
              <a:gd name="T64" fmla="*/ 195 w 320"/>
              <a:gd name="T65" fmla="*/ 354 h 417"/>
              <a:gd name="T66" fmla="*/ 257 w 320"/>
              <a:gd name="T67" fmla="*/ 416 h 417"/>
              <a:gd name="T68" fmla="*/ 319 w 320"/>
              <a:gd name="T69" fmla="*/ 354 h 417"/>
              <a:gd name="T70" fmla="*/ 284 w 320"/>
              <a:gd name="T71" fmla="*/ 301 h 417"/>
              <a:gd name="T72" fmla="*/ 221 w 320"/>
              <a:gd name="T73" fmla="*/ 62 h 417"/>
              <a:gd name="T74" fmla="*/ 221 w 320"/>
              <a:gd name="T75" fmla="*/ 62 h 417"/>
              <a:gd name="T76" fmla="*/ 257 w 320"/>
              <a:gd name="T77" fmla="*/ 27 h 417"/>
              <a:gd name="T78" fmla="*/ 292 w 320"/>
              <a:gd name="T79" fmla="*/ 62 h 417"/>
              <a:gd name="T80" fmla="*/ 257 w 320"/>
              <a:gd name="T81" fmla="*/ 88 h 417"/>
              <a:gd name="T82" fmla="*/ 221 w 320"/>
              <a:gd name="T83" fmla="*/ 62 h 417"/>
              <a:gd name="T84" fmla="*/ 257 w 320"/>
              <a:gd name="T85" fmla="*/ 390 h 417"/>
              <a:gd name="T86" fmla="*/ 257 w 320"/>
              <a:gd name="T87" fmla="*/ 390 h 417"/>
              <a:gd name="T88" fmla="*/ 221 w 320"/>
              <a:gd name="T89" fmla="*/ 354 h 417"/>
              <a:gd name="T90" fmla="*/ 257 w 320"/>
              <a:gd name="T91" fmla="*/ 319 h 417"/>
              <a:gd name="T92" fmla="*/ 292 w 320"/>
              <a:gd name="T93" fmla="*/ 354 h 417"/>
              <a:gd name="T94" fmla="*/ 257 w 320"/>
              <a:gd name="T95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3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2619211" y="4088616"/>
            <a:ext cx="6022366" cy="515401"/>
          </a:xfrm>
          <a:prstGeom prst="rect">
            <a:avLst/>
          </a:prstGeom>
        </p:spPr>
        <p:txBody>
          <a:bodyPr wrap="none" lIns="90000" tIns="46800" rIns="90000" bIns="0">
            <a:normAutofit/>
          </a:bodyPr>
          <a:p>
            <a:pPr algn="l">
              <a:lnSpc>
                <a:spcPct val="130000"/>
              </a:lnSpc>
            </a:pPr>
            <a:r>
              <a:rPr lang="zh-CN" altLang="en-US" sz="2000" b="1" spc="30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注意事项</a:t>
            </a:r>
            <a:endParaRPr lang="zh-CN" altLang="en-US" sz="2000" b="1" spc="30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2607928" y="4646081"/>
            <a:ext cx="5896061" cy="404777"/>
          </a:xfrm>
          <a:prstGeom prst="rect">
            <a:avLst/>
          </a:prstGeom>
          <a:noFill/>
        </p:spPr>
        <p:txBody>
          <a:bodyPr wrap="square" lIns="90000" tIns="0" rIns="90000" bIns="46800">
            <a:normAutofit lnSpcReduction="20000"/>
          </a:bodyPr>
          <a:p>
            <a:pPr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根据岗位设置和人数需求</a:t>
            </a:r>
            <a:r>
              <a:rPr lang="zh-CN" altLang="en-US" sz="1400" dirty="0">
                <a:sym typeface="+mn-ea"/>
              </a:rPr>
              <a:t> </a:t>
            </a:r>
            <a:endParaRPr lang="zh-CN" altLang="en-US" sz="14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 bwMode="auto">
          <a:xfrm>
            <a:off x="1631950" y="4179615"/>
            <a:ext cx="849749" cy="84974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任意多边形 46"/>
          <p:cNvSpPr/>
          <p:nvPr>
            <p:custDataLst>
              <p:tags r:id="rId8"/>
            </p:custDataLst>
          </p:nvPr>
        </p:nvSpPr>
        <p:spPr bwMode="auto">
          <a:xfrm>
            <a:off x="1857610" y="4415147"/>
            <a:ext cx="398430" cy="379390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3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2622737" y="2543553"/>
            <a:ext cx="6022366" cy="515401"/>
          </a:xfrm>
          <a:prstGeom prst="rect">
            <a:avLst/>
          </a:prstGeom>
        </p:spPr>
        <p:txBody>
          <a:bodyPr wrap="none" lIns="90000" tIns="46800" rIns="90000" bIns="0">
            <a:normAutofit/>
          </a:bodyPr>
          <a:p>
            <a:pPr algn="l">
              <a:lnSpc>
                <a:spcPct val="130000"/>
              </a:lnSpc>
            </a:pPr>
            <a:r>
              <a:rPr lang="zh-CN" altLang="en-US" sz="2000" b="1" spc="30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适用范围 </a:t>
            </a:r>
            <a:endParaRPr lang="zh-CN" altLang="en-US" sz="2000" b="1" spc="30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2607928" y="3100313"/>
            <a:ext cx="5899587" cy="1237602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p>
            <a:pPr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资助对象：申请者需通过当年家庭经济困难学生认定。</a:t>
            </a:r>
            <a:r>
              <a:rPr lang="zh-CN" altLang="en-US" sz="1400" dirty="0">
                <a:sym typeface="+mn-ea"/>
              </a:rPr>
              <a:t> </a:t>
            </a:r>
            <a:endParaRPr lang="zh-CN" altLang="en-US" sz="1400" dirty="0"/>
          </a:p>
          <a:p>
            <a:pPr>
              <a:lnSpc>
                <a:spcPct val="130000"/>
              </a:lnSpc>
            </a:pPr>
            <a:endParaRPr lang="zh-CN" altLang="en-US" sz="14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椭圆 12"/>
          <p:cNvSpPr/>
          <p:nvPr>
            <p:custDataLst>
              <p:tags r:id="rId11"/>
            </p:custDataLst>
          </p:nvPr>
        </p:nvSpPr>
        <p:spPr bwMode="auto">
          <a:xfrm>
            <a:off x="1636181" y="2643015"/>
            <a:ext cx="849749" cy="84974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任意多边形 42"/>
          <p:cNvSpPr/>
          <p:nvPr>
            <p:custDataLst>
              <p:tags r:id="rId12"/>
            </p:custDataLst>
          </p:nvPr>
        </p:nvSpPr>
        <p:spPr bwMode="auto">
          <a:xfrm>
            <a:off x="1876650" y="2920153"/>
            <a:ext cx="368107" cy="296178"/>
          </a:xfrm>
          <a:custGeom>
            <a:avLst/>
            <a:gdLst>
              <a:gd name="T0" fmla="*/ 443 w 497"/>
              <a:gd name="T1" fmla="*/ 0 h 400"/>
              <a:gd name="T2" fmla="*/ 443 w 497"/>
              <a:gd name="T3" fmla="*/ 0 h 400"/>
              <a:gd name="T4" fmla="*/ 53 w 497"/>
              <a:gd name="T5" fmla="*/ 0 h 400"/>
              <a:gd name="T6" fmla="*/ 0 w 497"/>
              <a:gd name="T7" fmla="*/ 44 h 400"/>
              <a:gd name="T8" fmla="*/ 0 w 497"/>
              <a:gd name="T9" fmla="*/ 346 h 400"/>
              <a:gd name="T10" fmla="*/ 53 w 497"/>
              <a:gd name="T11" fmla="*/ 399 h 400"/>
              <a:gd name="T12" fmla="*/ 443 w 497"/>
              <a:gd name="T13" fmla="*/ 399 h 400"/>
              <a:gd name="T14" fmla="*/ 496 w 497"/>
              <a:gd name="T15" fmla="*/ 346 h 400"/>
              <a:gd name="T16" fmla="*/ 496 w 497"/>
              <a:gd name="T17" fmla="*/ 44 h 400"/>
              <a:gd name="T18" fmla="*/ 443 w 497"/>
              <a:gd name="T19" fmla="*/ 0 h 400"/>
              <a:gd name="T20" fmla="*/ 443 w 497"/>
              <a:gd name="T21" fmla="*/ 346 h 400"/>
              <a:gd name="T22" fmla="*/ 443 w 497"/>
              <a:gd name="T23" fmla="*/ 346 h 400"/>
              <a:gd name="T24" fmla="*/ 53 w 497"/>
              <a:gd name="T25" fmla="*/ 346 h 400"/>
              <a:gd name="T26" fmla="*/ 53 w 497"/>
              <a:gd name="T27" fmla="*/ 44 h 400"/>
              <a:gd name="T28" fmla="*/ 443 w 497"/>
              <a:gd name="T29" fmla="*/ 44 h 400"/>
              <a:gd name="T30" fmla="*/ 443 w 497"/>
              <a:gd name="T31" fmla="*/ 346 h 400"/>
              <a:gd name="T32" fmla="*/ 222 w 497"/>
              <a:gd name="T33" fmla="*/ 249 h 400"/>
              <a:gd name="T34" fmla="*/ 222 w 497"/>
              <a:gd name="T35" fmla="*/ 249 h 400"/>
              <a:gd name="T36" fmla="*/ 97 w 497"/>
              <a:gd name="T37" fmla="*/ 249 h 400"/>
              <a:gd name="T38" fmla="*/ 97 w 497"/>
              <a:gd name="T39" fmla="*/ 293 h 400"/>
              <a:gd name="T40" fmla="*/ 222 w 497"/>
              <a:gd name="T41" fmla="*/ 293 h 400"/>
              <a:gd name="T42" fmla="*/ 222 w 497"/>
              <a:gd name="T43" fmla="*/ 249 h 400"/>
              <a:gd name="T44" fmla="*/ 222 w 497"/>
              <a:gd name="T45" fmla="*/ 178 h 400"/>
              <a:gd name="T46" fmla="*/ 222 w 497"/>
              <a:gd name="T47" fmla="*/ 178 h 400"/>
              <a:gd name="T48" fmla="*/ 97 w 497"/>
              <a:gd name="T49" fmla="*/ 178 h 400"/>
              <a:gd name="T50" fmla="*/ 97 w 497"/>
              <a:gd name="T51" fmla="*/ 222 h 400"/>
              <a:gd name="T52" fmla="*/ 222 w 497"/>
              <a:gd name="T53" fmla="*/ 222 h 400"/>
              <a:gd name="T54" fmla="*/ 222 w 497"/>
              <a:gd name="T55" fmla="*/ 178 h 400"/>
              <a:gd name="T56" fmla="*/ 222 w 497"/>
              <a:gd name="T57" fmla="*/ 98 h 400"/>
              <a:gd name="T58" fmla="*/ 222 w 497"/>
              <a:gd name="T59" fmla="*/ 98 h 400"/>
              <a:gd name="T60" fmla="*/ 97 w 497"/>
              <a:gd name="T61" fmla="*/ 98 h 400"/>
              <a:gd name="T62" fmla="*/ 97 w 497"/>
              <a:gd name="T63" fmla="*/ 143 h 400"/>
              <a:gd name="T64" fmla="*/ 222 w 497"/>
              <a:gd name="T65" fmla="*/ 143 h 400"/>
              <a:gd name="T66" fmla="*/ 222 w 497"/>
              <a:gd name="T67" fmla="*/ 98 h 400"/>
              <a:gd name="T68" fmla="*/ 389 w 497"/>
              <a:gd name="T69" fmla="*/ 257 h 400"/>
              <a:gd name="T70" fmla="*/ 389 w 497"/>
              <a:gd name="T71" fmla="*/ 257 h 400"/>
              <a:gd name="T72" fmla="*/ 354 w 497"/>
              <a:gd name="T73" fmla="*/ 231 h 400"/>
              <a:gd name="T74" fmla="*/ 381 w 497"/>
              <a:gd name="T75" fmla="*/ 151 h 400"/>
              <a:gd name="T76" fmla="*/ 336 w 497"/>
              <a:gd name="T77" fmla="*/ 98 h 400"/>
              <a:gd name="T78" fmla="*/ 292 w 497"/>
              <a:gd name="T79" fmla="*/ 151 h 400"/>
              <a:gd name="T80" fmla="*/ 319 w 497"/>
              <a:gd name="T81" fmla="*/ 231 h 400"/>
              <a:gd name="T82" fmla="*/ 275 w 497"/>
              <a:gd name="T83" fmla="*/ 257 h 400"/>
              <a:gd name="T84" fmla="*/ 275 w 497"/>
              <a:gd name="T85" fmla="*/ 293 h 400"/>
              <a:gd name="T86" fmla="*/ 398 w 497"/>
              <a:gd name="T87" fmla="*/ 293 h 400"/>
              <a:gd name="T88" fmla="*/ 389 w 497"/>
              <a:gd name="T89" fmla="*/ 25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00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3"/>
                  <a:pt x="17" y="399"/>
                  <a:pt x="53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6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8"/>
                  <a:pt x="470" y="0"/>
                  <a:pt x="443" y="0"/>
                </a:cubicBezTo>
                <a:close/>
                <a:moveTo>
                  <a:pt x="443" y="346"/>
                </a:moveTo>
                <a:lnTo>
                  <a:pt x="443" y="346"/>
                </a:lnTo>
                <a:cubicBezTo>
                  <a:pt x="53" y="346"/>
                  <a:pt x="53" y="346"/>
                  <a:pt x="53" y="346"/>
                </a:cubicBezTo>
                <a:cubicBezTo>
                  <a:pt x="53" y="44"/>
                  <a:pt x="53" y="44"/>
                  <a:pt x="53" y="44"/>
                </a:cubicBezTo>
                <a:cubicBezTo>
                  <a:pt x="443" y="44"/>
                  <a:pt x="443" y="44"/>
                  <a:pt x="443" y="44"/>
                </a:cubicBezTo>
                <a:lnTo>
                  <a:pt x="443" y="346"/>
                </a:lnTo>
                <a:close/>
                <a:moveTo>
                  <a:pt x="222" y="249"/>
                </a:moveTo>
                <a:lnTo>
                  <a:pt x="222" y="249"/>
                </a:lnTo>
                <a:cubicBezTo>
                  <a:pt x="97" y="249"/>
                  <a:pt x="97" y="249"/>
                  <a:pt x="97" y="249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222" y="293"/>
                  <a:pt x="222" y="293"/>
                  <a:pt x="222" y="293"/>
                </a:cubicBezTo>
                <a:lnTo>
                  <a:pt x="222" y="249"/>
                </a:lnTo>
                <a:close/>
                <a:moveTo>
                  <a:pt x="222" y="178"/>
                </a:moveTo>
                <a:lnTo>
                  <a:pt x="222" y="178"/>
                </a:lnTo>
                <a:cubicBezTo>
                  <a:pt x="97" y="178"/>
                  <a:pt x="97" y="178"/>
                  <a:pt x="97" y="178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222" y="222"/>
                  <a:pt x="222" y="222"/>
                  <a:pt x="222" y="222"/>
                </a:cubicBezTo>
                <a:lnTo>
                  <a:pt x="222" y="178"/>
                </a:lnTo>
                <a:close/>
                <a:moveTo>
                  <a:pt x="222" y="98"/>
                </a:moveTo>
                <a:lnTo>
                  <a:pt x="222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222" y="143"/>
                  <a:pt x="222" y="143"/>
                  <a:pt x="222" y="143"/>
                </a:cubicBezTo>
                <a:lnTo>
                  <a:pt x="222" y="98"/>
                </a:lnTo>
                <a:close/>
                <a:moveTo>
                  <a:pt x="389" y="257"/>
                </a:moveTo>
                <a:lnTo>
                  <a:pt x="389" y="257"/>
                </a:lnTo>
                <a:cubicBezTo>
                  <a:pt x="389" y="257"/>
                  <a:pt x="354" y="249"/>
                  <a:pt x="354" y="231"/>
                </a:cubicBezTo>
                <a:cubicBezTo>
                  <a:pt x="354" y="204"/>
                  <a:pt x="381" y="196"/>
                  <a:pt x="381" y="151"/>
                </a:cubicBezTo>
                <a:cubicBezTo>
                  <a:pt x="381" y="125"/>
                  <a:pt x="372" y="98"/>
                  <a:pt x="336" y="98"/>
                </a:cubicBezTo>
                <a:cubicBezTo>
                  <a:pt x="301" y="98"/>
                  <a:pt x="292" y="125"/>
                  <a:pt x="292" y="151"/>
                </a:cubicBezTo>
                <a:cubicBezTo>
                  <a:pt x="292" y="196"/>
                  <a:pt x="319" y="204"/>
                  <a:pt x="319" y="231"/>
                </a:cubicBezTo>
                <a:cubicBezTo>
                  <a:pt x="319" y="249"/>
                  <a:pt x="275" y="257"/>
                  <a:pt x="275" y="257"/>
                </a:cubicBezTo>
                <a:lnTo>
                  <a:pt x="275" y="293"/>
                </a:lnTo>
                <a:cubicBezTo>
                  <a:pt x="398" y="293"/>
                  <a:pt x="398" y="293"/>
                  <a:pt x="398" y="293"/>
                </a:cubicBezTo>
                <a:cubicBezTo>
                  <a:pt x="398" y="293"/>
                  <a:pt x="398" y="257"/>
                  <a:pt x="389" y="2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3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>
            <p:custDataLst>
              <p:tags r:id="rId13"/>
            </p:custDataLst>
          </p:nvPr>
        </p:nvSpPr>
        <p:spPr>
          <a:xfrm>
            <a:off x="2490022" y="1598273"/>
            <a:ext cx="6022366" cy="515401"/>
          </a:xfrm>
          <a:prstGeom prst="rect">
            <a:avLst/>
          </a:prstGeom>
        </p:spPr>
        <p:txBody>
          <a:bodyPr wrap="none" lIns="90000" tIns="46800" rIns="90000" bIns="0">
            <a:normAutofit/>
          </a:bodyPr>
          <a:p>
            <a:pPr algn="l">
              <a:lnSpc>
                <a:spcPct val="130000"/>
              </a:lnSpc>
            </a:pPr>
            <a:r>
              <a:rPr lang="zh-CN" altLang="en-US" sz="2000" b="1" spc="3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开展时间</a:t>
            </a:r>
            <a:endParaRPr lang="zh-CN" altLang="en-US" sz="2000" b="1" spc="3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2607928" y="2113757"/>
            <a:ext cx="5904523" cy="404777"/>
          </a:xfrm>
          <a:prstGeom prst="rect">
            <a:avLst/>
          </a:prstGeom>
          <a:noFill/>
        </p:spPr>
        <p:txBody>
          <a:bodyPr wrap="square" lIns="90000" tIns="0" rIns="90000" bIns="46800">
            <a:normAutofit lnSpcReduction="20000"/>
          </a:bodyPr>
          <a:p>
            <a:pPr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全年（以学校具体通知为准）</a:t>
            </a:r>
            <a:r>
              <a:rPr lang="zh-CN" altLang="en-US" sz="1400" dirty="0">
                <a:sym typeface="+mn-ea"/>
              </a:rPr>
              <a:t> 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zh-CN" altLang="en-US" sz="14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椭圆 16"/>
          <p:cNvSpPr/>
          <p:nvPr>
            <p:custDataLst>
              <p:tags r:id="rId15"/>
            </p:custDataLst>
          </p:nvPr>
        </p:nvSpPr>
        <p:spPr bwMode="auto">
          <a:xfrm>
            <a:off x="1636181" y="1666332"/>
            <a:ext cx="849749" cy="84974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lnSpc>
                <a:spcPct val="13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任意多边形 44"/>
          <p:cNvSpPr/>
          <p:nvPr>
            <p:custDataLst>
              <p:tags r:id="rId16"/>
            </p:custDataLst>
          </p:nvPr>
        </p:nvSpPr>
        <p:spPr bwMode="auto">
          <a:xfrm>
            <a:off x="1830812" y="1905390"/>
            <a:ext cx="459781" cy="370223"/>
          </a:xfrm>
          <a:custGeom>
            <a:avLst/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3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32790" y="80518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（三）</a:t>
            </a:r>
            <a:r>
              <a:rPr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勤工助学</a:t>
            </a:r>
            <a:endParaRPr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lvl="0"/>
            <a:r>
              <a:rPr lang="zh-CN" altLang="en-US" sz="2800" dirty="0">
                <a:sym typeface="+mn-ea"/>
              </a:rPr>
              <a:t>六、校内资助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4" name="矩形: 圆角 24"/>
          <p:cNvSpPr/>
          <p:nvPr>
            <p:custDataLst>
              <p:tags r:id="rId1"/>
            </p:custDataLst>
          </p:nvPr>
        </p:nvSpPr>
        <p:spPr>
          <a:xfrm>
            <a:off x="2553275" y="1822462"/>
            <a:ext cx="3469558" cy="1848247"/>
          </a:xfrm>
          <a:prstGeom prst="roundRect">
            <a:avLst>
              <a:gd name="adj" fmla="val 363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矩形: 圆角 25"/>
          <p:cNvSpPr/>
          <p:nvPr>
            <p:custDataLst>
              <p:tags r:id="rId2"/>
            </p:custDataLst>
          </p:nvPr>
        </p:nvSpPr>
        <p:spPr>
          <a:xfrm>
            <a:off x="2856038" y="1580309"/>
            <a:ext cx="2864033" cy="47229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3375459" y="1582578"/>
            <a:ext cx="1825191" cy="46775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b="1" spc="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开展时间</a:t>
            </a:r>
            <a:endParaRPr lang="zh-CN" altLang="en-US" b="1" spc="3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4"/>
            </p:custDataLst>
          </p:nvPr>
        </p:nvSpPr>
        <p:spPr>
          <a:xfrm>
            <a:off x="2776407" y="2134760"/>
            <a:ext cx="3023294" cy="14211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6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全年（以学校具体通知为准）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1600" spc="1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矩形: 圆角 19"/>
          <p:cNvSpPr/>
          <p:nvPr>
            <p:custDataLst>
              <p:tags r:id="rId5"/>
            </p:custDataLst>
          </p:nvPr>
        </p:nvSpPr>
        <p:spPr>
          <a:xfrm>
            <a:off x="6227586" y="1822462"/>
            <a:ext cx="3469558" cy="1848247"/>
          </a:xfrm>
          <a:prstGeom prst="roundRect">
            <a:avLst>
              <a:gd name="adj" fmla="val 3638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矩形: 圆角 20"/>
          <p:cNvSpPr/>
          <p:nvPr>
            <p:custDataLst>
              <p:tags r:id="rId6"/>
            </p:custDataLst>
          </p:nvPr>
        </p:nvSpPr>
        <p:spPr>
          <a:xfrm>
            <a:off x="6530349" y="1580309"/>
            <a:ext cx="2864033" cy="47229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7"/>
            </p:custDataLst>
          </p:nvPr>
        </p:nvSpPr>
        <p:spPr>
          <a:xfrm>
            <a:off x="6749519" y="1582397"/>
            <a:ext cx="2455154" cy="467918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p>
            <a:pPr algn="ctr">
              <a:lnSpc>
                <a:spcPct val="120000"/>
              </a:lnSpc>
            </a:pPr>
            <a:r>
              <a:rPr lang="zh-CN" altLang="en-US" b="1" spc="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适用及认定范围</a:t>
            </a:r>
            <a:endParaRPr lang="zh-CN" altLang="en-US" b="1" spc="3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6450717" y="2134760"/>
            <a:ext cx="3023294" cy="14211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6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财政性资助、学校自有资金资助</a:t>
            </a:r>
            <a:endParaRPr lang="zh-CN" altLang="en-US" sz="1600" spc="1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矩形: 圆角 33"/>
          <p:cNvSpPr/>
          <p:nvPr>
            <p:custDataLst>
              <p:tags r:id="rId9"/>
            </p:custDataLst>
          </p:nvPr>
        </p:nvSpPr>
        <p:spPr>
          <a:xfrm>
            <a:off x="2553275" y="4223793"/>
            <a:ext cx="3469558" cy="1848247"/>
          </a:xfrm>
          <a:prstGeom prst="roundRect">
            <a:avLst>
              <a:gd name="adj" fmla="val 3638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" name="矩形: 圆角 34"/>
          <p:cNvSpPr/>
          <p:nvPr>
            <p:custDataLst>
              <p:tags r:id="rId10"/>
            </p:custDataLst>
          </p:nvPr>
        </p:nvSpPr>
        <p:spPr>
          <a:xfrm>
            <a:off x="2856038" y="3981640"/>
            <a:ext cx="2864033" cy="47229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11"/>
            </p:custDataLst>
          </p:nvPr>
        </p:nvSpPr>
        <p:spPr>
          <a:xfrm>
            <a:off x="3375459" y="3983908"/>
            <a:ext cx="1825191" cy="46775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b="1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适用及认定程序</a:t>
            </a:r>
            <a:endParaRPr lang="zh-CN" altLang="en-US" b="1" spc="3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12"/>
            </p:custDataLst>
          </p:nvPr>
        </p:nvSpPr>
        <p:spPr>
          <a:xfrm>
            <a:off x="2776407" y="4536090"/>
            <a:ext cx="3023294" cy="14211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6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根据国家和学校相关政策开展</a:t>
            </a:r>
            <a:endParaRPr lang="zh-CN" altLang="en-US" sz="1600" spc="1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矩形: 圆角 45"/>
          <p:cNvSpPr/>
          <p:nvPr>
            <p:custDataLst>
              <p:tags r:id="rId13"/>
            </p:custDataLst>
          </p:nvPr>
        </p:nvSpPr>
        <p:spPr>
          <a:xfrm>
            <a:off x="6227586" y="4223793"/>
            <a:ext cx="3469558" cy="1848247"/>
          </a:xfrm>
          <a:prstGeom prst="roundRect">
            <a:avLst>
              <a:gd name="adj" fmla="val 3638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7" name="矩形: 圆角 46"/>
          <p:cNvSpPr/>
          <p:nvPr>
            <p:custDataLst>
              <p:tags r:id="rId14"/>
            </p:custDataLst>
          </p:nvPr>
        </p:nvSpPr>
        <p:spPr>
          <a:xfrm>
            <a:off x="6530349" y="3981640"/>
            <a:ext cx="2864033" cy="47229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15"/>
            </p:custDataLst>
          </p:nvPr>
        </p:nvSpPr>
        <p:spPr>
          <a:xfrm>
            <a:off x="7049769" y="3983908"/>
            <a:ext cx="1825191" cy="46775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b="1" spc="3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注意事项</a:t>
            </a:r>
            <a:endParaRPr lang="zh-CN" altLang="en-US" b="1" spc="30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>
            <p:custDataLst>
              <p:tags r:id="rId16"/>
            </p:custDataLst>
          </p:nvPr>
        </p:nvSpPr>
        <p:spPr>
          <a:xfrm>
            <a:off x="6450717" y="4536090"/>
            <a:ext cx="3023294" cy="14211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6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具体资助人数和标准根据政策文件执行</a:t>
            </a:r>
            <a:r>
              <a:rPr lang="zh-CN" altLang="en-US" sz="1600" dirty="0">
                <a:sym typeface="+mn-ea"/>
              </a:rPr>
              <a:t> </a:t>
            </a:r>
            <a:endParaRPr lang="zh-CN" altLang="en-US" sz="1600" spc="1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2790" y="80518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（四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其他</a:t>
            </a:r>
            <a:r>
              <a:rPr 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资助</a:t>
            </a:r>
            <a:endParaRPr lang="zh-CN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5453269" y="2718723"/>
            <a:ext cx="5974080" cy="983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800" spc="1800" dirty="0">
                <a:latin typeface="微软雅黑" panose="020B0503020204020204" charset="-122"/>
                <a:ea typeface="微软雅黑" panose="020B0503020204020204" charset="-122"/>
              </a:rPr>
              <a:t>感谢各位聆听</a:t>
            </a:r>
            <a:endParaRPr lang="zh-CN" altLang="en-US" sz="5800" spc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等腰三角形 21"/>
          <p:cNvSpPr/>
          <p:nvPr/>
        </p:nvSpPr>
        <p:spPr>
          <a:xfrm>
            <a:off x="10496550" y="5491154"/>
            <a:ext cx="1695450" cy="1366846"/>
          </a:xfrm>
          <a:prstGeom prst="triangle">
            <a:avLst>
              <a:gd name="adj" fmla="val 100000"/>
            </a:avLst>
          </a:prstGeom>
          <a:solidFill>
            <a:srgbClr val="083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等腰三角形 26"/>
          <p:cNvSpPr/>
          <p:nvPr/>
        </p:nvSpPr>
        <p:spPr>
          <a:xfrm>
            <a:off x="11049000" y="5936530"/>
            <a:ext cx="1143000" cy="921470"/>
          </a:xfrm>
          <a:prstGeom prst="triangle">
            <a:avLst>
              <a:gd name="adj" fmla="val 100000"/>
            </a:avLst>
          </a:prstGeom>
          <a:solidFill>
            <a:srgbClr val="DE9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C:\Users\lenovo\Desktop\QQ图片20201128222053.jpgQQ图片2020112822205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905" y="0"/>
            <a:ext cx="6989445" cy="6933565"/>
          </a:xfrm>
          <a:custGeom>
            <a:avLst/>
            <a:gdLst>
              <a:gd name="connsiteX0" fmla="*/ 0 w 6248400"/>
              <a:gd name="connsiteY0" fmla="*/ 0 h 6857999"/>
              <a:gd name="connsiteX1" fmla="*/ 1282082 w 6248400"/>
              <a:gd name="connsiteY1" fmla="*/ 0 h 6857999"/>
              <a:gd name="connsiteX2" fmla="*/ 6248400 w 6248400"/>
              <a:gd name="connsiteY2" fmla="*/ 6857999 h 6857999"/>
              <a:gd name="connsiteX3" fmla="*/ 0 w 62484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400" h="6857999">
                <a:moveTo>
                  <a:pt x="0" y="0"/>
                </a:moveTo>
                <a:lnTo>
                  <a:pt x="1282082" y="0"/>
                </a:lnTo>
                <a:lnTo>
                  <a:pt x="62484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3" name="图片 2" descr="蓝字透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960" y="227965"/>
            <a:ext cx="3194685" cy="701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任意多边形: 形状 11"/>
          <p:cNvSpPr>
            <a:spLocks noChangeAspect="1"/>
          </p:cNvSpPr>
          <p:nvPr/>
        </p:nvSpPr>
        <p:spPr bwMode="auto">
          <a:xfrm>
            <a:off x="5339106" y="1109260"/>
            <a:ext cx="490750" cy="414719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7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任意多边形: 形状 12"/>
          <p:cNvSpPr/>
          <p:nvPr/>
        </p:nvSpPr>
        <p:spPr bwMode="auto">
          <a:xfrm>
            <a:off x="4038871" y="2622820"/>
            <a:ext cx="425977" cy="359982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97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任意多边形: 形状 14"/>
          <p:cNvSpPr/>
          <p:nvPr/>
        </p:nvSpPr>
        <p:spPr bwMode="auto">
          <a:xfrm>
            <a:off x="5537053" y="3896047"/>
            <a:ext cx="454137" cy="383778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97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任意多边形: 形状 15"/>
          <p:cNvSpPr/>
          <p:nvPr/>
        </p:nvSpPr>
        <p:spPr bwMode="auto">
          <a:xfrm>
            <a:off x="6760919" y="2362640"/>
            <a:ext cx="421932" cy="356563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97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283467" y="1109260"/>
            <a:ext cx="9112283" cy="447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b="1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 b="1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开展时间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：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spcAft>
                <a:spcPts val="1200"/>
              </a:spcAft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预计</a:t>
            </a:r>
            <a:r>
              <a:rPr lang="en-US" altLang="zh-CN" sz="2400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2400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（以学校具体通知为准）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1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400" b="1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适用及认定范围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：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spcAft>
                <a:spcPts val="1200"/>
              </a:spcAft>
            </a:pPr>
            <a:r>
              <a:rPr lang="zh-CN" altLang="en-US" sz="2400" i="0" u="none" strike="noStrike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全体学生（包括新生）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1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400" b="1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资助数据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：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spcAft>
                <a:spcPts val="1200"/>
              </a:spcAft>
            </a:pPr>
            <a:r>
              <a:rPr lang="zh-CN" altLang="en-US" sz="2400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贫困等级分为特别困难（占学生总数</a:t>
            </a:r>
            <a:r>
              <a:rPr lang="en-US" altLang="zh-CN" sz="2400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1%</a:t>
            </a:r>
            <a:r>
              <a:rPr lang="zh-CN" altLang="en-US" sz="2400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）、比较困难（占学生总数</a:t>
            </a:r>
            <a:r>
              <a:rPr lang="en-US" altLang="zh-CN" sz="2400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5%</a:t>
            </a:r>
            <a:r>
              <a:rPr lang="zh-CN" altLang="en-US" sz="2400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）、一般困难（占学生总数</a:t>
            </a:r>
            <a:r>
              <a:rPr lang="en-US" altLang="zh-CN" sz="2400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30%</a:t>
            </a:r>
            <a:r>
              <a:rPr lang="zh-CN" altLang="en-US" sz="2400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1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400" b="1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注意事项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：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altLang="en-US" sz="2400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家庭经济困难量化结果作为国家助学金评定和发放的唯一标准                    </a:t>
            </a:r>
            <a:endParaRPr lang="en-US" altLang="zh-CN" sz="2400" i="0" u="none" strike="noStrike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</a:t>
            </a:r>
            <a:r>
              <a:rPr lang="zh-CN" altLang="en-US" sz="2400" i="0" u="none" strike="noStrike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家庭经济困难量化结果为本学年其他学生资助项目的重要依据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2400" kern="0" dirty="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77925" y="146050"/>
            <a:ext cx="638937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一、家庭经济困难学生认定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任意多边形: 形状 11"/>
          <p:cNvSpPr>
            <a:spLocks noChangeAspect="1"/>
          </p:cNvSpPr>
          <p:nvPr/>
        </p:nvSpPr>
        <p:spPr bwMode="auto">
          <a:xfrm>
            <a:off x="5339106" y="1109260"/>
            <a:ext cx="490750" cy="414719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7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283467" y="1109260"/>
            <a:ext cx="9112283" cy="447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5.认定原则：</a:t>
            </a:r>
            <a:endParaRPr lang="zh-CN" altLang="en-US" sz="2400" b="1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FontTx/>
            </a:pPr>
            <a:endParaRPr lang="zh-CN" altLang="en-US" sz="20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en-US" altLang="zh-CN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(1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坚持实事求是、客观公平。认定家庭经济困难学生要从客观实际出发，以学生家庭经济状况为主要认定依据，认定标准和尺度要统一，确保公平公正。</a:t>
            </a:r>
            <a:endParaRPr lang="zh-CN" altLang="en-US" sz="20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en-US" altLang="zh-CN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(2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坚持定量</a:t>
            </a:r>
            <a:r>
              <a:rPr lang="zh-CN" altLang="en-US" sz="24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评价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与定性评价相结合。既要建立科学的量化指标体系，进行定量评价，也要通过定性分析修正量化结果，更加准确、全面地了解学生的实际情况。</a:t>
            </a:r>
            <a:endParaRPr lang="zh-CN" altLang="en-US" sz="20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(3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坚持公开透明与保护隐私相结合。既要做到认定内容、程序、方法等透明，确保认定公正，也要尊重和保护学生隐私，严禁让学生当众诉苦、互相比困。</a:t>
            </a:r>
            <a:endParaRPr lang="zh-CN" altLang="en-US" sz="20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(4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）坚持积极引导与自愿申请相结合。既要引导学生如实反映家庭经济困难情况，主动利用</a:t>
            </a:r>
            <a:r>
              <a:rPr lang="zh-CN" altLang="en-US" sz="24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国家</a:t>
            </a: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资助完成学业，也要充分尊重学生个人意愿，遵循自愿申请的原则。</a:t>
            </a:r>
            <a:endParaRPr lang="zh-CN" altLang="en-US" sz="20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77925" y="146050"/>
            <a:ext cx="638937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家庭经济困难学生认定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>
            <p:custDataLst>
              <p:tags r:id="rId1"/>
            </p:custDataLst>
          </p:nvPr>
        </p:nvCxnSpPr>
        <p:spPr>
          <a:xfrm>
            <a:off x="340542" y="3848123"/>
            <a:ext cx="11446147" cy="0"/>
          </a:xfrm>
          <a:prstGeom prst="line">
            <a:avLst/>
          </a:prstGeom>
          <a:ln w="25400">
            <a:solidFill>
              <a:srgbClr val="B2B2B2"/>
            </a:solidFill>
            <a:headEnd type="none" w="lg" len="lg"/>
            <a:tailEnd type="stealth" w="lg" len="lg"/>
          </a:ln>
        </p:spPr>
        <p:style>
          <a:lnRef idx="1">
            <a:srgbClr val="27BDBA"/>
          </a:lnRef>
          <a:fillRef idx="0">
            <a:srgbClr val="27BDBA"/>
          </a:fillRef>
          <a:effectRef idx="0">
            <a:srgbClr val="27BDBA"/>
          </a:effectRef>
          <a:fontRef idx="minor">
            <a:sysClr val="windowText" lastClr="000000"/>
          </a:fontRef>
        </p:style>
      </p:cxnSp>
      <p:grpSp>
        <p:nvGrpSpPr>
          <p:cNvPr id="51" name="组合 50"/>
          <p:cNvGrpSpPr/>
          <p:nvPr>
            <p:custDataLst>
              <p:tags r:id="rId2"/>
            </p:custDataLst>
          </p:nvPr>
        </p:nvGrpSpPr>
        <p:grpSpPr>
          <a:xfrm>
            <a:off x="710967" y="1565453"/>
            <a:ext cx="2018819" cy="2366744"/>
            <a:chOff x="863600" y="2578100"/>
            <a:chExt cx="1384300" cy="1622872"/>
          </a:xfrm>
        </p:grpSpPr>
        <p:sp>
          <p:nvSpPr>
            <p:cNvPr id="31" name="椭圆 30"/>
            <p:cNvSpPr/>
            <p:nvPr>
              <p:custDataLst>
                <p:tags r:id="rId3"/>
              </p:custDataLst>
            </p:nvPr>
          </p:nvSpPr>
          <p:spPr>
            <a:xfrm>
              <a:off x="959643" y="4085777"/>
              <a:ext cx="115195" cy="115195"/>
            </a:xfrm>
            <a:prstGeom prst="ellipse">
              <a:avLst/>
            </a:prstGeom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863600" y="3568700"/>
              <a:ext cx="342900" cy="3429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01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863600" y="2578100"/>
              <a:ext cx="13843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学生申请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7" name="直接连接符 36"/>
            <p:cNvCxnSpPr/>
            <p:nvPr>
              <p:custDataLst>
                <p:tags r:id="rId6"/>
              </p:custDataLst>
            </p:nvPr>
          </p:nvCxnSpPr>
          <p:spPr>
            <a:xfrm>
              <a:off x="1303875" y="3740150"/>
              <a:ext cx="540000" cy="0"/>
            </a:xfrm>
            <a:prstGeom prst="line">
              <a:avLst/>
            </a:prstGeom>
            <a:ln w="25400">
              <a:solidFill>
                <a:srgbClr val="27BDBA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9" name="组合 48"/>
          <p:cNvGrpSpPr/>
          <p:nvPr>
            <p:custDataLst>
              <p:tags r:id="rId7"/>
            </p:custDataLst>
          </p:nvPr>
        </p:nvGrpSpPr>
        <p:grpSpPr>
          <a:xfrm>
            <a:off x="5026626" y="1565453"/>
            <a:ext cx="2018819" cy="2366744"/>
            <a:chOff x="3373970" y="2578100"/>
            <a:chExt cx="1384300" cy="1622872"/>
          </a:xfrm>
        </p:grpSpPr>
        <p:sp>
          <p:nvSpPr>
            <p:cNvPr id="33" name="椭圆 32"/>
            <p:cNvSpPr/>
            <p:nvPr>
              <p:custDataLst>
                <p:tags r:id="rId8"/>
              </p:custDataLst>
            </p:nvPr>
          </p:nvSpPr>
          <p:spPr>
            <a:xfrm>
              <a:off x="3482873" y="4085777"/>
              <a:ext cx="115195" cy="115195"/>
            </a:xfrm>
            <a:prstGeom prst="ellipse">
              <a:avLst/>
            </a:prstGeom>
            <a:solidFill>
              <a:srgbClr val="CFD90A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9"/>
              </p:custDataLst>
            </p:nvPr>
          </p:nvSpPr>
          <p:spPr>
            <a:xfrm>
              <a:off x="3373970" y="3568700"/>
              <a:ext cx="342900" cy="342900"/>
            </a:xfrm>
            <a:prstGeom prst="rect">
              <a:avLst/>
            </a:pr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03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0"/>
              </p:custDataLst>
            </p:nvPr>
          </p:nvSpPr>
          <p:spPr>
            <a:xfrm>
              <a:off x="3373970" y="2578100"/>
              <a:ext cx="1384300" cy="914400"/>
            </a:xfrm>
            <a:prstGeom prst="rect">
              <a:avLst/>
            </a:pr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lvl="0" algn="ctr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书院认定工作组评议、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8" name="直接连接符 37"/>
            <p:cNvCxnSpPr/>
            <p:nvPr>
              <p:custDataLst>
                <p:tags r:id="rId11"/>
              </p:custDataLst>
            </p:nvPr>
          </p:nvCxnSpPr>
          <p:spPr>
            <a:xfrm>
              <a:off x="3813541" y="3740150"/>
              <a:ext cx="540000" cy="0"/>
            </a:xfrm>
            <a:prstGeom prst="line">
              <a:avLst/>
            </a:prstGeom>
            <a:ln w="25400">
              <a:solidFill>
                <a:srgbClr val="CFD90A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7" name="组合 46"/>
          <p:cNvGrpSpPr/>
          <p:nvPr>
            <p:custDataLst>
              <p:tags r:id="rId12"/>
            </p:custDataLst>
          </p:nvPr>
        </p:nvGrpSpPr>
        <p:grpSpPr>
          <a:xfrm>
            <a:off x="9342281" y="1565453"/>
            <a:ext cx="2018819" cy="2366744"/>
            <a:chOff x="5884340" y="2578100"/>
            <a:chExt cx="1384300" cy="1622872"/>
          </a:xfrm>
        </p:grpSpPr>
        <p:sp>
          <p:nvSpPr>
            <p:cNvPr id="35" name="椭圆 34"/>
            <p:cNvSpPr/>
            <p:nvPr>
              <p:custDataLst>
                <p:tags r:id="rId13"/>
              </p:custDataLst>
            </p:nvPr>
          </p:nvSpPr>
          <p:spPr>
            <a:xfrm>
              <a:off x="6006103" y="4085777"/>
              <a:ext cx="115195" cy="115195"/>
            </a:xfrm>
            <a:prstGeom prst="ellipse">
              <a:avLst/>
            </a:prstGeom>
            <a:solidFill>
              <a:srgbClr val="4472C4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4"/>
              </p:custDataLst>
            </p:nvPr>
          </p:nvSpPr>
          <p:spPr>
            <a:xfrm>
              <a:off x="5884340" y="3568700"/>
              <a:ext cx="342900" cy="3429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05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5"/>
              </p:custDataLst>
            </p:nvPr>
          </p:nvSpPr>
          <p:spPr>
            <a:xfrm>
              <a:off x="5884340" y="2578100"/>
              <a:ext cx="1384300" cy="9144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学生处审核、公示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9" name="直接连接符 38"/>
            <p:cNvCxnSpPr/>
            <p:nvPr>
              <p:custDataLst>
                <p:tags r:id="rId16"/>
              </p:custDataLst>
            </p:nvPr>
          </p:nvCxnSpPr>
          <p:spPr>
            <a:xfrm>
              <a:off x="6323207" y="3740150"/>
              <a:ext cx="540000" cy="0"/>
            </a:xfrm>
            <a:prstGeom prst="line">
              <a:avLst/>
            </a:prstGeom>
            <a:ln w="25400">
              <a:solidFill>
                <a:srgbClr val="4472C4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50" name="组合 49"/>
          <p:cNvGrpSpPr/>
          <p:nvPr>
            <p:custDataLst>
              <p:tags r:id="rId17"/>
            </p:custDataLst>
          </p:nvPr>
        </p:nvGrpSpPr>
        <p:grpSpPr>
          <a:xfrm>
            <a:off x="2868796" y="3764203"/>
            <a:ext cx="2018819" cy="2366746"/>
            <a:chOff x="2118785" y="4085777"/>
            <a:chExt cx="1384300" cy="1622873"/>
          </a:xfrm>
        </p:grpSpPr>
        <p:sp>
          <p:nvSpPr>
            <p:cNvPr id="32" name="椭圆 31"/>
            <p:cNvSpPr/>
            <p:nvPr>
              <p:custDataLst>
                <p:tags r:id="rId18"/>
              </p:custDataLst>
            </p:nvPr>
          </p:nvSpPr>
          <p:spPr>
            <a:xfrm>
              <a:off x="2221258" y="4085777"/>
              <a:ext cx="115195" cy="115195"/>
            </a:xfrm>
            <a:prstGeom prst="ellipse">
              <a:avLst/>
            </a:prstGeom>
            <a:solidFill>
              <a:srgbClr val="66D9AB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9"/>
              </p:custDataLst>
            </p:nvPr>
          </p:nvSpPr>
          <p:spPr>
            <a:xfrm>
              <a:off x="2118785" y="4375150"/>
              <a:ext cx="342900" cy="342900"/>
            </a:xfrm>
            <a:prstGeom prst="rect">
              <a:avLst/>
            </a:pr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02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" name="矩形 1"/>
            <p:cNvSpPr/>
            <p:nvPr>
              <p:custDataLst>
                <p:tags r:id="rId20"/>
              </p:custDataLst>
            </p:nvPr>
          </p:nvSpPr>
          <p:spPr>
            <a:xfrm>
              <a:off x="2118785" y="4794250"/>
              <a:ext cx="1384300" cy="914400"/>
            </a:xfrm>
            <a:prstGeom prst="rect">
              <a:avLst/>
            </a:pr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班级民主评议小组评议、公示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0" name="直接连接符 39"/>
            <p:cNvCxnSpPr/>
            <p:nvPr>
              <p:custDataLst>
                <p:tags r:id="rId21"/>
              </p:custDataLst>
            </p:nvPr>
          </p:nvCxnSpPr>
          <p:spPr>
            <a:xfrm>
              <a:off x="2558708" y="4546600"/>
              <a:ext cx="540000" cy="0"/>
            </a:xfrm>
            <a:prstGeom prst="line">
              <a:avLst/>
            </a:prstGeom>
            <a:ln w="25400">
              <a:solidFill>
                <a:srgbClr val="66D9AB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grpSp>
        <p:nvGrpSpPr>
          <p:cNvPr id="48" name="组合 47"/>
          <p:cNvGrpSpPr/>
          <p:nvPr>
            <p:custDataLst>
              <p:tags r:id="rId22"/>
            </p:custDataLst>
          </p:nvPr>
        </p:nvGrpSpPr>
        <p:grpSpPr>
          <a:xfrm>
            <a:off x="7184455" y="3764203"/>
            <a:ext cx="2503170" cy="2366645"/>
            <a:chOff x="4629155" y="4085777"/>
            <a:chExt cx="1716418" cy="1622804"/>
          </a:xfrm>
        </p:grpSpPr>
        <p:sp>
          <p:nvSpPr>
            <p:cNvPr id="34" name="椭圆 33"/>
            <p:cNvSpPr/>
            <p:nvPr>
              <p:custDataLst>
                <p:tags r:id="rId23"/>
              </p:custDataLst>
            </p:nvPr>
          </p:nvSpPr>
          <p:spPr>
            <a:xfrm>
              <a:off x="4744488" y="4085777"/>
              <a:ext cx="115195" cy="115195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FFFF"/>
              </a:solidFill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p>
              <a:pPr algn="ctr"/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24"/>
              </p:custDataLst>
            </p:nvPr>
          </p:nvSpPr>
          <p:spPr>
            <a:xfrm>
              <a:off x="4629155" y="4375150"/>
              <a:ext cx="342900" cy="3429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04</a:t>
              </a:r>
              <a:endParaRPr lang="zh-CN" altLang="en-US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25"/>
              </p:custDataLst>
            </p:nvPr>
          </p:nvSpPr>
          <p:spPr>
            <a:xfrm>
              <a:off x="4629155" y="4794203"/>
              <a:ext cx="1716418" cy="9143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公示期无异议，报大学生资助工作领导小组批准，建立年度家庭经济困难学生信息库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41" name="直接连接符 40"/>
            <p:cNvCxnSpPr/>
            <p:nvPr>
              <p:custDataLst>
                <p:tags r:id="rId26"/>
              </p:custDataLst>
            </p:nvPr>
          </p:nvCxnSpPr>
          <p:spPr>
            <a:xfrm>
              <a:off x="5068374" y="4546600"/>
              <a:ext cx="540000" cy="0"/>
            </a:xfrm>
            <a:prstGeom prst="line">
              <a:avLst/>
            </a:prstGeom>
            <a:ln w="25400">
              <a:solidFill>
                <a:srgbClr val="FFC000"/>
              </a:solidFill>
              <a:headEnd type="none" w="lg" len="lg"/>
              <a:tailEnd type="none"/>
            </a:ln>
          </p:spPr>
          <p:style>
            <a:lnRef idx="1">
              <a:srgbClr val="27BDBA"/>
            </a:lnRef>
            <a:fillRef idx="0">
              <a:srgbClr val="27BDBA"/>
            </a:fillRef>
            <a:effectRef idx="0">
              <a:srgbClr val="27BDBA"/>
            </a:effectRef>
            <a:fontRef idx="minor">
              <a:sysClr val="windowText" lastClr="000000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668655" y="956945"/>
            <a:ext cx="31699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chemeClr val="dk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6.适用及认定程序</a:t>
            </a:r>
            <a:endParaRPr lang="zh-CN" altLang="en-US" sz="2400" b="1" dirty="0">
              <a:solidFill>
                <a:schemeClr val="dk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77925" y="146050"/>
            <a:ext cx="638937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家庭经济困难学生认定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47210" y="1962785"/>
            <a:ext cx="35509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+mj-ea"/>
                <a:ea typeface="+mj-ea"/>
              </a:rPr>
              <a:t>Part</a:t>
            </a:r>
            <a:r>
              <a:rPr lang="en-US" altLang="zh-CN" sz="80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sz="8000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en-US" sz="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文本占位符 21"/>
          <p:cNvSpPr>
            <a:spLocks noGrp="1"/>
          </p:cNvSpPr>
          <p:nvPr/>
        </p:nvSpPr>
        <p:spPr>
          <a:xfrm>
            <a:off x="4423230" y="3637811"/>
            <a:ext cx="3346221" cy="998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sz="4800" dirty="0">
                <a:sym typeface="+mn-ea"/>
              </a:rPr>
              <a:t>国家三金</a:t>
            </a:r>
            <a:endParaRPr lang="zh-CN" altLang="en-US" sz="4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>
            <a:noAutofit/>
          </a:bodyPr>
          <a:lstStyle/>
          <a:p>
            <a:r>
              <a:rPr lang="zh-CN" altLang="en-US" sz="2800" dirty="0"/>
              <a:t>二、国家</a:t>
            </a:r>
            <a:r>
              <a:rPr lang="zh-CN" altLang="en-US" sz="2800" dirty="0"/>
              <a:t>三金</a:t>
            </a:r>
            <a:endParaRPr lang="zh-CN" altLang="en-US" sz="2800" dirty="0"/>
          </a:p>
        </p:txBody>
      </p:sp>
      <p:grpSp>
        <p:nvGrpSpPr>
          <p:cNvPr id="5" name="ïṡľiďé"/>
          <p:cNvGrpSpPr/>
          <p:nvPr/>
        </p:nvGrpSpPr>
        <p:grpSpPr>
          <a:xfrm>
            <a:off x="-1087120" y="1561465"/>
            <a:ext cx="11531600" cy="5057140"/>
            <a:chOff x="646878" y="1308105"/>
            <a:chExt cx="11176925" cy="5057399"/>
          </a:xfrm>
        </p:grpSpPr>
        <p:grpSp>
          <p:nvGrpSpPr>
            <p:cNvPr id="6" name="iŝľí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138380" y="2945607"/>
              <a:ext cx="2147881" cy="1006858"/>
              <a:chOff x="4916488" y="2881313"/>
              <a:chExt cx="2770187" cy="1298575"/>
            </a:xfrm>
          </p:grpSpPr>
          <p:sp>
            <p:nvSpPr>
              <p:cNvPr id="25" name="iš1îdé"/>
              <p:cNvSpPr/>
              <p:nvPr/>
            </p:nvSpPr>
            <p:spPr bwMode="auto">
              <a:xfrm>
                <a:off x="7112000" y="3416300"/>
                <a:ext cx="0" cy="158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7A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îşľiḑè"/>
              <p:cNvSpPr/>
              <p:nvPr/>
            </p:nvSpPr>
            <p:spPr bwMode="auto">
              <a:xfrm>
                <a:off x="7673975" y="3740150"/>
                <a:ext cx="12700" cy="3175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0 h 2"/>
                  <a:gd name="T6" fmla="*/ 11 w 1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">
                    <a:moveTo>
                      <a:pt x="11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4" y="2"/>
                      <a:pt x="8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ïṩľïḍê"/>
              <p:cNvSpPr/>
              <p:nvPr/>
            </p:nvSpPr>
            <p:spPr bwMode="auto">
              <a:xfrm>
                <a:off x="7664450" y="3598863"/>
                <a:ext cx="6350" cy="4763"/>
              </a:xfrm>
              <a:custGeom>
                <a:avLst/>
                <a:gdLst>
                  <a:gd name="T0" fmla="*/ 6 w 6"/>
                  <a:gd name="T1" fmla="*/ 0 h 4"/>
                  <a:gd name="T2" fmla="*/ 0 w 6"/>
                  <a:gd name="T3" fmla="*/ 4 h 4"/>
                  <a:gd name="T4" fmla="*/ 0 w 6"/>
                  <a:gd name="T5" fmla="*/ 4 h 4"/>
                  <a:gd name="T6" fmla="*/ 6 w 6"/>
                  <a:gd name="T7" fmla="*/ 0 h 4"/>
                  <a:gd name="T8" fmla="*/ 6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3"/>
                      <a:pt x="4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2E3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ïṣḷïdè"/>
              <p:cNvSpPr/>
              <p:nvPr/>
            </p:nvSpPr>
            <p:spPr bwMode="auto">
              <a:xfrm>
                <a:off x="6630988" y="4132263"/>
                <a:ext cx="1588" cy="47625"/>
              </a:xfrm>
              <a:custGeom>
                <a:avLst/>
                <a:gdLst>
                  <a:gd name="T0" fmla="*/ 2 w 2"/>
                  <a:gd name="T1" fmla="*/ 0 h 39"/>
                  <a:gd name="T2" fmla="*/ 2 w 2"/>
                  <a:gd name="T3" fmla="*/ 3 h 39"/>
                  <a:gd name="T4" fmla="*/ 0 w 2"/>
                  <a:gd name="T5" fmla="*/ 39 h 39"/>
                  <a:gd name="T6" fmla="*/ 0 w 2"/>
                  <a:gd name="T7" fmla="*/ 39 h 39"/>
                  <a:gd name="T8" fmla="*/ 2 w 2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9">
                    <a:moveTo>
                      <a:pt x="2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1" y="15"/>
                      <a:pt x="0" y="27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4"/>
                      <a:pt x="1" y="9"/>
                      <a:pt x="2" y="0"/>
                    </a:cubicBezTo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íšļiďé"/>
              <p:cNvSpPr/>
              <p:nvPr/>
            </p:nvSpPr>
            <p:spPr bwMode="auto">
              <a:xfrm>
                <a:off x="4916488" y="2881313"/>
                <a:ext cx="26988" cy="9525"/>
              </a:xfrm>
              <a:custGeom>
                <a:avLst/>
                <a:gdLst>
                  <a:gd name="T0" fmla="*/ 17 w 17"/>
                  <a:gd name="T1" fmla="*/ 4 h 6"/>
                  <a:gd name="T2" fmla="*/ 0 w 17"/>
                  <a:gd name="T3" fmla="*/ 0 h 6"/>
                  <a:gd name="T4" fmla="*/ 0 w 17"/>
                  <a:gd name="T5" fmla="*/ 3 h 6"/>
                  <a:gd name="T6" fmla="*/ 17 w 17"/>
                  <a:gd name="T7" fmla="*/ 6 h 6"/>
                  <a:gd name="T8" fmla="*/ 17 w 17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7" y="4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7" y="6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D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îṣḷïde"/>
              <p:cNvSpPr/>
              <p:nvPr/>
            </p:nvSpPr>
            <p:spPr bwMode="auto">
              <a:xfrm>
                <a:off x="4926013" y="2941638"/>
                <a:ext cx="23813" cy="23813"/>
              </a:xfrm>
              <a:custGeom>
                <a:avLst/>
                <a:gdLst>
                  <a:gd name="T0" fmla="*/ 14 w 15"/>
                  <a:gd name="T1" fmla="*/ 11 h 15"/>
                  <a:gd name="T2" fmla="*/ 0 w 15"/>
                  <a:gd name="T3" fmla="*/ 0 h 15"/>
                  <a:gd name="T4" fmla="*/ 2 w 15"/>
                  <a:gd name="T5" fmla="*/ 5 h 15"/>
                  <a:gd name="T6" fmla="*/ 15 w 15"/>
                  <a:gd name="T7" fmla="*/ 15 h 15"/>
                  <a:gd name="T8" fmla="*/ 14 w 15"/>
                  <a:gd name="T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11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15" y="15"/>
                    </a:lnTo>
                    <a:lnTo>
                      <a:pt x="14" y="11"/>
                    </a:lnTo>
                    <a:close/>
                  </a:path>
                </a:pathLst>
              </a:custGeom>
              <a:solidFill>
                <a:srgbClr val="D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7" name="í$ḻídé"/>
            <p:cNvSpPr/>
            <p:nvPr/>
          </p:nvSpPr>
          <p:spPr>
            <a:xfrm rot="5400000">
              <a:off x="462604" y="1492378"/>
              <a:ext cx="4724646" cy="4356099"/>
            </a:xfrm>
            <a:prstGeom prst="blockArc">
              <a:avLst>
                <a:gd name="adj1" fmla="val 11276733"/>
                <a:gd name="adj2" fmla="val 20956921"/>
                <a:gd name="adj3" fmla="val 8266"/>
              </a:avLst>
            </a:prstGeom>
            <a:gradFill>
              <a:gsLst>
                <a:gs pos="0">
                  <a:schemeClr val="bg1">
                    <a:lumMod val="85000"/>
                    <a:alpha val="51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sz="2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8" name="íṡľíḓê"/>
            <p:cNvGrpSpPr/>
            <p:nvPr/>
          </p:nvGrpSpPr>
          <p:grpSpPr>
            <a:xfrm>
              <a:off x="3575788" y="1327848"/>
              <a:ext cx="8248015" cy="5037656"/>
              <a:chOff x="3575788" y="1327848"/>
              <a:chExt cx="8248015" cy="5037656"/>
            </a:xfrm>
          </p:grpSpPr>
          <p:grpSp>
            <p:nvGrpSpPr>
              <p:cNvPr id="13" name="ísļíḍe"/>
              <p:cNvGrpSpPr/>
              <p:nvPr/>
            </p:nvGrpSpPr>
            <p:grpSpPr>
              <a:xfrm>
                <a:off x="4197340" y="3018775"/>
                <a:ext cx="7551420" cy="1358265"/>
                <a:chOff x="3959841" y="3018775"/>
                <a:chExt cx="7551420" cy="1358265"/>
              </a:xfrm>
            </p:grpSpPr>
            <p:sp>
              <p:nvSpPr>
                <p:cNvPr id="22" name="iŝļïḑê"/>
                <p:cNvSpPr/>
                <p:nvPr/>
              </p:nvSpPr>
              <p:spPr>
                <a:xfrm>
                  <a:off x="3959841" y="3043696"/>
                  <a:ext cx="1024614" cy="1024610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  <a:prstDash val="solid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r>
                    <a:rPr lang="en-US" altLang="zh-CN" sz="36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2</a:t>
                  </a:r>
                  <a:endParaRPr lang="en-US" altLang="zh-CN" sz="3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3" name="îṥḻiḍè"/>
                <p:cNvSpPr/>
                <p:nvPr/>
              </p:nvSpPr>
              <p:spPr bwMode="auto">
                <a:xfrm>
                  <a:off x="5142211" y="3460735"/>
                  <a:ext cx="6369050" cy="9163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>
                    <a:lnSpc>
                      <a:spcPct val="120000"/>
                    </a:lnSpc>
                  </a:pP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参加本学年综合素质测评的大二及以上学生</a:t>
                  </a: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宋体" panose="02010600030101010101" pitchFamily="2" charset="-122"/>
                      <a:ea typeface="宋体" panose="02010600030101010101" pitchFamily="2" charset="-122"/>
                    </a:rPr>
                    <a:t> </a:t>
                  </a:r>
                  <a:endParaRPr lang="zh-CN" alt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" name="îṩ1íḑe"/>
                <p:cNvSpPr txBox="1"/>
                <p:nvPr/>
              </p:nvSpPr>
              <p:spPr bwMode="auto">
                <a:xfrm>
                  <a:off x="5141898" y="3018775"/>
                  <a:ext cx="2715364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sz="2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适用及评选范围</a:t>
                  </a:r>
                  <a:r>
                    <a:rPr lang="zh-CN" altLang="en-US" sz="2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黑体" panose="02010609060101010101" charset="-122"/>
                      <a:ea typeface="黑体" panose="02010609060101010101" charset="-122"/>
                    </a:rPr>
                    <a:t> </a:t>
                  </a:r>
                  <a:endParaRPr lang="zh-CN" alt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14" name="îṥ1ïḑè"/>
              <p:cNvGrpSpPr/>
              <p:nvPr/>
            </p:nvGrpSpPr>
            <p:grpSpPr>
              <a:xfrm>
                <a:off x="3575788" y="1327848"/>
                <a:ext cx="6935725" cy="1358335"/>
                <a:chOff x="3959841" y="3018775"/>
                <a:chExt cx="6935725" cy="1358335"/>
              </a:xfrm>
            </p:grpSpPr>
            <p:sp>
              <p:nvSpPr>
                <p:cNvPr id="19" name="íṣḻíḍè"/>
                <p:cNvSpPr/>
                <p:nvPr/>
              </p:nvSpPr>
              <p:spPr>
                <a:xfrm>
                  <a:off x="3959841" y="3043696"/>
                  <a:ext cx="1024614" cy="1024610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  <a:prstDash val="solid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r>
                    <a:rPr lang="en-US" altLang="zh-CN" sz="36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1</a:t>
                  </a:r>
                  <a:endParaRPr lang="en-US" altLang="zh-CN" sz="3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0" name="íšlîḍè"/>
                <p:cNvSpPr/>
                <p:nvPr/>
              </p:nvSpPr>
              <p:spPr bwMode="auto">
                <a:xfrm>
                  <a:off x="5142158" y="3460758"/>
                  <a:ext cx="5753408" cy="9163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zh-CN" altLang="en-US" sz="2000" i="0" u="none" strike="noStrike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预计</a:t>
                  </a:r>
                  <a:r>
                    <a:rPr lang="en-US" altLang="zh-CN" sz="2000" i="0" u="none" strike="noStrike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10</a:t>
                  </a:r>
                  <a:r>
                    <a:rPr lang="zh-CN" altLang="en-US" sz="2000" i="0" u="none" strike="noStrike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月（以学校具体通知为准）</a:t>
                  </a: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 </a:t>
                  </a:r>
                  <a:endParaRPr lang="zh-CN" alt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1" name="îSḷíḍé"/>
                <p:cNvSpPr txBox="1"/>
                <p:nvPr/>
              </p:nvSpPr>
              <p:spPr bwMode="auto">
                <a:xfrm>
                  <a:off x="5141898" y="3018775"/>
                  <a:ext cx="2715364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sz="2400" b="1" i="0" u="none" strike="noStrike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开展时间</a:t>
                  </a: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黑体" panose="02010609060101010101" charset="-122"/>
                      <a:ea typeface="黑体" panose="02010609060101010101" charset="-122"/>
                    </a:rPr>
                    <a:t> </a:t>
                  </a:r>
                  <a:endParaRPr lang="zh-CN" alt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15" name="iş1îďe"/>
              <p:cNvGrpSpPr/>
              <p:nvPr/>
            </p:nvGrpSpPr>
            <p:grpSpPr>
              <a:xfrm>
                <a:off x="3575788" y="4762129"/>
                <a:ext cx="8248015" cy="1603375"/>
                <a:chOff x="3959841" y="3018775"/>
                <a:chExt cx="8248015" cy="1603375"/>
              </a:xfrm>
            </p:grpSpPr>
            <p:sp>
              <p:nvSpPr>
                <p:cNvPr id="16" name="íşļîḓe"/>
                <p:cNvSpPr/>
                <p:nvPr/>
              </p:nvSpPr>
              <p:spPr>
                <a:xfrm>
                  <a:off x="3959841" y="3043696"/>
                  <a:ext cx="1024614" cy="1024610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  <a:prstDash val="solid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r>
                    <a:rPr lang="en-US" altLang="zh-CN" sz="36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3</a:t>
                  </a:r>
                  <a:endParaRPr lang="en-US" altLang="zh-CN" sz="36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7" name="ïŝľîďe"/>
                <p:cNvSpPr/>
                <p:nvPr/>
              </p:nvSpPr>
              <p:spPr bwMode="auto">
                <a:xfrm>
                  <a:off x="5142211" y="3460735"/>
                  <a:ext cx="7065645" cy="1161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>
                    <a:lnSpc>
                      <a:spcPct val="130000"/>
                    </a:lnSpc>
                  </a:pP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根据河南省学生资助管理中心划拨学校名额确定，每生每年</a:t>
                  </a:r>
                  <a:r>
                    <a:rPr lang="en-US" altLang="zh-CN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10</a:t>
                  </a:r>
                  <a:r>
                    <a:rPr lang="en-US" altLang="zh-CN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000</a:t>
                  </a: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元，一次性发放</a:t>
                  </a:r>
                  <a:r>
                    <a:rPr lang="zh-CN" altLang="en-US" sz="2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宋体" panose="02010600030101010101" pitchFamily="2" charset="-122"/>
                      <a:ea typeface="宋体" panose="02010600030101010101" pitchFamily="2" charset="-122"/>
                    </a:rPr>
                    <a:t> </a:t>
                  </a:r>
                  <a:endParaRPr lang="zh-CN" altLang="en-US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" name="ïṣ1ïḓê"/>
                <p:cNvSpPr txBox="1"/>
                <p:nvPr/>
              </p:nvSpPr>
              <p:spPr bwMode="auto">
                <a:xfrm>
                  <a:off x="5141898" y="3018775"/>
                  <a:ext cx="2715364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sz="2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名额</a:t>
                  </a:r>
                  <a:r>
                    <a:rPr lang="zh-CN" altLang="en-US" sz="2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软雅黑" panose="020B0503020204020204" charset="-122"/>
                      <a:ea typeface="微软雅黑" panose="020B0503020204020204" charset="-122"/>
                    </a:rPr>
                    <a:t>及标准</a:t>
                  </a:r>
                  <a:r>
                    <a:rPr lang="zh-CN" altLang="en-US" sz="2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黑体" panose="02010609060101010101" charset="-122"/>
                      <a:ea typeface="黑体" panose="02010609060101010101" charset="-122"/>
                    </a:rPr>
                    <a:t> </a:t>
                  </a:r>
                  <a:endParaRPr lang="zh-CN" alt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</p:grpSp>
        <p:grpSp>
          <p:nvGrpSpPr>
            <p:cNvPr id="9" name="îšliḋe"/>
            <p:cNvGrpSpPr/>
            <p:nvPr/>
          </p:nvGrpSpPr>
          <p:grpSpPr>
            <a:xfrm>
              <a:off x="10210284" y="1831757"/>
              <a:ext cx="301707" cy="2491515"/>
              <a:chOff x="10210284" y="1538820"/>
              <a:chExt cx="301707" cy="2491515"/>
            </a:xfrm>
          </p:grpSpPr>
          <p:sp>
            <p:nvSpPr>
              <p:cNvPr id="10" name="iṩľide"/>
              <p:cNvSpPr/>
              <p:nvPr/>
            </p:nvSpPr>
            <p:spPr bwMode="auto">
              <a:xfrm>
                <a:off x="10210284" y="1538820"/>
                <a:ext cx="301707" cy="300290"/>
              </a:xfrm>
              <a:custGeom>
                <a:avLst/>
                <a:gdLst>
                  <a:gd name="connsiteX0" fmla="*/ 262525 w 338138"/>
                  <a:gd name="connsiteY0" fmla="*/ 84138 h 336551"/>
                  <a:gd name="connsiteX1" fmla="*/ 314260 w 338138"/>
                  <a:gd name="connsiteY1" fmla="*/ 84138 h 336551"/>
                  <a:gd name="connsiteX2" fmla="*/ 338138 w 338138"/>
                  <a:gd name="connsiteY2" fmla="*/ 107802 h 336551"/>
                  <a:gd name="connsiteX3" fmla="*/ 338138 w 338138"/>
                  <a:gd name="connsiteY3" fmla="*/ 191940 h 336551"/>
                  <a:gd name="connsiteX4" fmla="*/ 314260 w 338138"/>
                  <a:gd name="connsiteY4" fmla="*/ 216918 h 336551"/>
                  <a:gd name="connsiteX5" fmla="*/ 314260 w 338138"/>
                  <a:gd name="connsiteY5" fmla="*/ 336551 h 336551"/>
                  <a:gd name="connsiteX6" fmla="*/ 241300 w 338138"/>
                  <a:gd name="connsiteY6" fmla="*/ 336551 h 336551"/>
                  <a:gd name="connsiteX7" fmla="*/ 241300 w 338138"/>
                  <a:gd name="connsiteY7" fmla="*/ 240582 h 336551"/>
                  <a:gd name="connsiteX8" fmla="*/ 265178 w 338138"/>
                  <a:gd name="connsiteY8" fmla="*/ 216918 h 336551"/>
                  <a:gd name="connsiteX9" fmla="*/ 265178 w 338138"/>
                  <a:gd name="connsiteY9" fmla="*/ 95970 h 336551"/>
                  <a:gd name="connsiteX10" fmla="*/ 262525 w 338138"/>
                  <a:gd name="connsiteY10" fmla="*/ 84138 h 336551"/>
                  <a:gd name="connsiteX11" fmla="*/ 120477 w 338138"/>
                  <a:gd name="connsiteY11" fmla="*/ 84138 h 336551"/>
                  <a:gd name="connsiteX12" fmla="*/ 217661 w 338138"/>
                  <a:gd name="connsiteY12" fmla="*/ 84138 h 336551"/>
                  <a:gd name="connsiteX13" fmla="*/ 241300 w 338138"/>
                  <a:gd name="connsiteY13" fmla="*/ 107802 h 336551"/>
                  <a:gd name="connsiteX14" fmla="*/ 241300 w 338138"/>
                  <a:gd name="connsiteY14" fmla="*/ 191940 h 336551"/>
                  <a:gd name="connsiteX15" fmla="*/ 217661 w 338138"/>
                  <a:gd name="connsiteY15" fmla="*/ 216918 h 336551"/>
                  <a:gd name="connsiteX16" fmla="*/ 217661 w 338138"/>
                  <a:gd name="connsiteY16" fmla="*/ 336551 h 336551"/>
                  <a:gd name="connsiteX17" fmla="*/ 120477 w 338138"/>
                  <a:gd name="connsiteY17" fmla="*/ 336551 h 336551"/>
                  <a:gd name="connsiteX18" fmla="*/ 120477 w 338138"/>
                  <a:gd name="connsiteY18" fmla="*/ 216918 h 336551"/>
                  <a:gd name="connsiteX19" fmla="*/ 96837 w 338138"/>
                  <a:gd name="connsiteY19" fmla="*/ 191940 h 336551"/>
                  <a:gd name="connsiteX20" fmla="*/ 96837 w 338138"/>
                  <a:gd name="connsiteY20" fmla="*/ 107802 h 336551"/>
                  <a:gd name="connsiteX21" fmla="*/ 120477 w 338138"/>
                  <a:gd name="connsiteY21" fmla="*/ 84138 h 336551"/>
                  <a:gd name="connsiteX22" fmla="*/ 23878 w 338138"/>
                  <a:gd name="connsiteY22" fmla="*/ 84138 h 336551"/>
                  <a:gd name="connsiteX23" fmla="*/ 75613 w 338138"/>
                  <a:gd name="connsiteY23" fmla="*/ 84138 h 336551"/>
                  <a:gd name="connsiteX24" fmla="*/ 72960 w 338138"/>
                  <a:gd name="connsiteY24" fmla="*/ 95970 h 336551"/>
                  <a:gd name="connsiteX25" fmla="*/ 72960 w 338138"/>
                  <a:gd name="connsiteY25" fmla="*/ 216918 h 336551"/>
                  <a:gd name="connsiteX26" fmla="*/ 96838 w 338138"/>
                  <a:gd name="connsiteY26" fmla="*/ 240582 h 336551"/>
                  <a:gd name="connsiteX27" fmla="*/ 96838 w 338138"/>
                  <a:gd name="connsiteY27" fmla="*/ 336551 h 336551"/>
                  <a:gd name="connsiteX28" fmla="*/ 23878 w 338138"/>
                  <a:gd name="connsiteY28" fmla="*/ 336551 h 336551"/>
                  <a:gd name="connsiteX29" fmla="*/ 23878 w 338138"/>
                  <a:gd name="connsiteY29" fmla="*/ 216918 h 336551"/>
                  <a:gd name="connsiteX30" fmla="*/ 0 w 338138"/>
                  <a:gd name="connsiteY30" fmla="*/ 191940 h 336551"/>
                  <a:gd name="connsiteX31" fmla="*/ 0 w 338138"/>
                  <a:gd name="connsiteY31" fmla="*/ 107802 h 336551"/>
                  <a:gd name="connsiteX32" fmla="*/ 23878 w 338138"/>
                  <a:gd name="connsiteY32" fmla="*/ 84138 h 336551"/>
                  <a:gd name="connsiteX33" fmla="*/ 265257 w 338138"/>
                  <a:gd name="connsiteY33" fmla="*/ 0 h 336551"/>
                  <a:gd name="connsiteX34" fmla="*/ 301625 w 338138"/>
                  <a:gd name="connsiteY34" fmla="*/ 35069 h 336551"/>
                  <a:gd name="connsiteX35" fmla="*/ 265257 w 338138"/>
                  <a:gd name="connsiteY35" fmla="*/ 71438 h 336551"/>
                  <a:gd name="connsiteX36" fmla="*/ 248371 w 338138"/>
                  <a:gd name="connsiteY36" fmla="*/ 66242 h 336551"/>
                  <a:gd name="connsiteX37" fmla="*/ 245774 w 338138"/>
                  <a:gd name="connsiteY37" fmla="*/ 64944 h 336551"/>
                  <a:gd name="connsiteX38" fmla="*/ 230187 w 338138"/>
                  <a:gd name="connsiteY38" fmla="*/ 35069 h 336551"/>
                  <a:gd name="connsiteX39" fmla="*/ 265257 w 338138"/>
                  <a:gd name="connsiteY39" fmla="*/ 0 h 336551"/>
                  <a:gd name="connsiteX40" fmla="*/ 169069 w 338138"/>
                  <a:gd name="connsiteY40" fmla="*/ 0 h 336551"/>
                  <a:gd name="connsiteX41" fmla="*/ 204788 w 338138"/>
                  <a:gd name="connsiteY41" fmla="*/ 35719 h 336551"/>
                  <a:gd name="connsiteX42" fmla="*/ 169069 w 338138"/>
                  <a:gd name="connsiteY42" fmla="*/ 71438 h 336551"/>
                  <a:gd name="connsiteX43" fmla="*/ 133350 w 338138"/>
                  <a:gd name="connsiteY43" fmla="*/ 35719 h 336551"/>
                  <a:gd name="connsiteX44" fmla="*/ 169069 w 338138"/>
                  <a:gd name="connsiteY44" fmla="*/ 0 h 336551"/>
                  <a:gd name="connsiteX45" fmla="*/ 72880 w 338138"/>
                  <a:gd name="connsiteY45" fmla="*/ 0 h 336551"/>
                  <a:gd name="connsiteX46" fmla="*/ 107950 w 338138"/>
                  <a:gd name="connsiteY46" fmla="*/ 35069 h 336551"/>
                  <a:gd name="connsiteX47" fmla="*/ 92363 w 338138"/>
                  <a:gd name="connsiteY47" fmla="*/ 64944 h 336551"/>
                  <a:gd name="connsiteX48" fmla="*/ 89766 w 338138"/>
                  <a:gd name="connsiteY48" fmla="*/ 66242 h 336551"/>
                  <a:gd name="connsiteX49" fmla="*/ 72880 w 338138"/>
                  <a:gd name="connsiteY49" fmla="*/ 71438 h 336551"/>
                  <a:gd name="connsiteX50" fmla="*/ 36512 w 338138"/>
                  <a:gd name="connsiteY50" fmla="*/ 35069 h 336551"/>
                  <a:gd name="connsiteX51" fmla="*/ 72880 w 338138"/>
                  <a:gd name="connsiteY51" fmla="*/ 0 h 33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336551">
                    <a:moveTo>
                      <a:pt x="262525" y="84138"/>
                    </a:moveTo>
                    <a:cubicBezTo>
                      <a:pt x="262525" y="84138"/>
                      <a:pt x="262525" y="84138"/>
                      <a:pt x="314260" y="84138"/>
                    </a:cubicBezTo>
                    <a:cubicBezTo>
                      <a:pt x="338138" y="84138"/>
                      <a:pt x="338138" y="107802"/>
                      <a:pt x="338138" y="107802"/>
                    </a:cubicBezTo>
                    <a:cubicBezTo>
                      <a:pt x="338138" y="107802"/>
                      <a:pt x="338138" y="107802"/>
                      <a:pt x="338138" y="191940"/>
                    </a:cubicBezTo>
                    <a:cubicBezTo>
                      <a:pt x="338138" y="216918"/>
                      <a:pt x="314260" y="216918"/>
                      <a:pt x="314260" y="216918"/>
                    </a:cubicBezTo>
                    <a:cubicBezTo>
                      <a:pt x="314260" y="216918"/>
                      <a:pt x="314260" y="216918"/>
                      <a:pt x="314260" y="336551"/>
                    </a:cubicBezTo>
                    <a:cubicBezTo>
                      <a:pt x="314260" y="336551"/>
                      <a:pt x="314260" y="336551"/>
                      <a:pt x="241300" y="336551"/>
                    </a:cubicBezTo>
                    <a:cubicBezTo>
                      <a:pt x="241300" y="336551"/>
                      <a:pt x="241300" y="336551"/>
                      <a:pt x="241300" y="240582"/>
                    </a:cubicBezTo>
                    <a:cubicBezTo>
                      <a:pt x="241300" y="240582"/>
                      <a:pt x="265178" y="240582"/>
                      <a:pt x="265178" y="216918"/>
                    </a:cubicBezTo>
                    <a:cubicBezTo>
                      <a:pt x="265178" y="216918"/>
                      <a:pt x="265178" y="216918"/>
                      <a:pt x="265178" y="95970"/>
                    </a:cubicBezTo>
                    <a:cubicBezTo>
                      <a:pt x="265178" y="95970"/>
                      <a:pt x="265178" y="90711"/>
                      <a:pt x="262525" y="84138"/>
                    </a:cubicBezTo>
                    <a:close/>
                    <a:moveTo>
                      <a:pt x="120477" y="84138"/>
                    </a:moveTo>
                    <a:cubicBezTo>
                      <a:pt x="120477" y="84138"/>
                      <a:pt x="120477" y="84138"/>
                      <a:pt x="217661" y="84138"/>
                    </a:cubicBezTo>
                    <a:cubicBezTo>
                      <a:pt x="241300" y="84138"/>
                      <a:pt x="241300" y="107802"/>
                      <a:pt x="241300" y="107802"/>
                    </a:cubicBezTo>
                    <a:lnTo>
                      <a:pt x="241300" y="191940"/>
                    </a:lnTo>
                    <a:cubicBezTo>
                      <a:pt x="241300" y="216918"/>
                      <a:pt x="217661" y="216918"/>
                      <a:pt x="217661" y="216918"/>
                    </a:cubicBezTo>
                    <a:cubicBezTo>
                      <a:pt x="217661" y="216918"/>
                      <a:pt x="217661" y="216918"/>
                      <a:pt x="217661" y="336551"/>
                    </a:cubicBezTo>
                    <a:cubicBezTo>
                      <a:pt x="217661" y="336551"/>
                      <a:pt x="217661" y="336551"/>
                      <a:pt x="120477" y="336551"/>
                    </a:cubicBezTo>
                    <a:cubicBezTo>
                      <a:pt x="120477" y="336551"/>
                      <a:pt x="120477" y="336551"/>
                      <a:pt x="120477" y="216918"/>
                    </a:cubicBezTo>
                    <a:cubicBezTo>
                      <a:pt x="120477" y="216918"/>
                      <a:pt x="96837" y="216918"/>
                      <a:pt x="96837" y="191940"/>
                    </a:cubicBezTo>
                    <a:cubicBezTo>
                      <a:pt x="96837" y="191940"/>
                      <a:pt x="96837" y="191940"/>
                      <a:pt x="96837" y="107802"/>
                    </a:cubicBezTo>
                    <a:cubicBezTo>
                      <a:pt x="96837" y="84138"/>
                      <a:pt x="120477" y="84138"/>
                      <a:pt x="120477" y="84138"/>
                    </a:cubicBezTo>
                    <a:close/>
                    <a:moveTo>
                      <a:pt x="23878" y="84138"/>
                    </a:moveTo>
                    <a:cubicBezTo>
                      <a:pt x="23878" y="84138"/>
                      <a:pt x="23878" y="84138"/>
                      <a:pt x="75613" y="84138"/>
                    </a:cubicBezTo>
                    <a:cubicBezTo>
                      <a:pt x="72960" y="90711"/>
                      <a:pt x="72960" y="95970"/>
                      <a:pt x="72960" y="95970"/>
                    </a:cubicBezTo>
                    <a:cubicBezTo>
                      <a:pt x="72960" y="95970"/>
                      <a:pt x="72960" y="95970"/>
                      <a:pt x="72960" y="216918"/>
                    </a:cubicBezTo>
                    <a:cubicBezTo>
                      <a:pt x="72960" y="240582"/>
                      <a:pt x="96838" y="240582"/>
                      <a:pt x="96838" y="240582"/>
                    </a:cubicBezTo>
                    <a:cubicBezTo>
                      <a:pt x="96838" y="240582"/>
                      <a:pt x="96838" y="240582"/>
                      <a:pt x="96838" y="336551"/>
                    </a:cubicBezTo>
                    <a:cubicBezTo>
                      <a:pt x="96838" y="336551"/>
                      <a:pt x="96838" y="336551"/>
                      <a:pt x="23878" y="336551"/>
                    </a:cubicBezTo>
                    <a:cubicBezTo>
                      <a:pt x="23878" y="336551"/>
                      <a:pt x="23878" y="336551"/>
                      <a:pt x="23878" y="216918"/>
                    </a:cubicBezTo>
                    <a:cubicBezTo>
                      <a:pt x="23878" y="216918"/>
                      <a:pt x="0" y="216918"/>
                      <a:pt x="0" y="191940"/>
                    </a:cubicBezTo>
                    <a:cubicBezTo>
                      <a:pt x="0" y="191940"/>
                      <a:pt x="0" y="191940"/>
                      <a:pt x="0" y="107802"/>
                    </a:cubicBezTo>
                    <a:cubicBezTo>
                      <a:pt x="0" y="84138"/>
                      <a:pt x="23878" y="84138"/>
                      <a:pt x="23878" y="84138"/>
                    </a:cubicBezTo>
                    <a:close/>
                    <a:moveTo>
                      <a:pt x="265257" y="0"/>
                    </a:moveTo>
                    <a:cubicBezTo>
                      <a:pt x="284740" y="0"/>
                      <a:pt x="301625" y="15586"/>
                      <a:pt x="301625" y="35069"/>
                    </a:cubicBezTo>
                    <a:cubicBezTo>
                      <a:pt x="301625" y="55851"/>
                      <a:pt x="284740" y="71438"/>
                      <a:pt x="265257" y="71438"/>
                    </a:cubicBezTo>
                    <a:cubicBezTo>
                      <a:pt x="258762" y="71438"/>
                      <a:pt x="253567" y="70139"/>
                      <a:pt x="248371" y="66242"/>
                    </a:cubicBezTo>
                    <a:cubicBezTo>
                      <a:pt x="248371" y="66242"/>
                      <a:pt x="247072" y="66242"/>
                      <a:pt x="245774" y="64944"/>
                    </a:cubicBezTo>
                    <a:cubicBezTo>
                      <a:pt x="236681" y="59748"/>
                      <a:pt x="230187" y="48058"/>
                      <a:pt x="230187" y="35069"/>
                    </a:cubicBezTo>
                    <a:cubicBezTo>
                      <a:pt x="230187" y="15586"/>
                      <a:pt x="245774" y="0"/>
                      <a:pt x="265257" y="0"/>
                    </a:cubicBezTo>
                    <a:close/>
                    <a:moveTo>
                      <a:pt x="169069" y="0"/>
                    </a:moveTo>
                    <a:cubicBezTo>
                      <a:pt x="188796" y="0"/>
                      <a:pt x="204788" y="15992"/>
                      <a:pt x="204788" y="35719"/>
                    </a:cubicBezTo>
                    <a:cubicBezTo>
                      <a:pt x="204788" y="55446"/>
                      <a:pt x="188796" y="71438"/>
                      <a:pt x="169069" y="71438"/>
                    </a:cubicBezTo>
                    <a:cubicBezTo>
                      <a:pt x="149342" y="71438"/>
                      <a:pt x="133350" y="55446"/>
                      <a:pt x="133350" y="35719"/>
                    </a:cubicBezTo>
                    <a:cubicBezTo>
                      <a:pt x="133350" y="15992"/>
                      <a:pt x="149342" y="0"/>
                      <a:pt x="169069" y="0"/>
                    </a:cubicBezTo>
                    <a:close/>
                    <a:moveTo>
                      <a:pt x="72880" y="0"/>
                    </a:moveTo>
                    <a:cubicBezTo>
                      <a:pt x="92363" y="0"/>
                      <a:pt x="107950" y="15586"/>
                      <a:pt x="107950" y="35069"/>
                    </a:cubicBezTo>
                    <a:cubicBezTo>
                      <a:pt x="107950" y="48058"/>
                      <a:pt x="101456" y="59748"/>
                      <a:pt x="92363" y="64944"/>
                    </a:cubicBezTo>
                    <a:cubicBezTo>
                      <a:pt x="91065" y="66242"/>
                      <a:pt x="89766" y="66242"/>
                      <a:pt x="89766" y="66242"/>
                    </a:cubicBezTo>
                    <a:cubicBezTo>
                      <a:pt x="84570" y="70139"/>
                      <a:pt x="79375" y="71438"/>
                      <a:pt x="72880" y="71438"/>
                    </a:cubicBezTo>
                    <a:cubicBezTo>
                      <a:pt x="53397" y="71438"/>
                      <a:pt x="36512" y="55851"/>
                      <a:pt x="36512" y="35069"/>
                    </a:cubicBezTo>
                    <a:cubicBezTo>
                      <a:pt x="36512" y="15586"/>
                      <a:pt x="53397" y="0"/>
                      <a:pt x="728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" name="îṩlíḓè"/>
              <p:cNvSpPr/>
              <p:nvPr/>
            </p:nvSpPr>
            <p:spPr bwMode="auto">
              <a:xfrm>
                <a:off x="10210284" y="3730045"/>
                <a:ext cx="301707" cy="300290"/>
              </a:xfrm>
              <a:custGeom>
                <a:avLst/>
                <a:gdLst>
                  <a:gd name="connsiteX0" fmla="*/ 262525 w 338138"/>
                  <a:gd name="connsiteY0" fmla="*/ 84138 h 336551"/>
                  <a:gd name="connsiteX1" fmla="*/ 314260 w 338138"/>
                  <a:gd name="connsiteY1" fmla="*/ 84138 h 336551"/>
                  <a:gd name="connsiteX2" fmla="*/ 338138 w 338138"/>
                  <a:gd name="connsiteY2" fmla="*/ 107802 h 336551"/>
                  <a:gd name="connsiteX3" fmla="*/ 338138 w 338138"/>
                  <a:gd name="connsiteY3" fmla="*/ 191940 h 336551"/>
                  <a:gd name="connsiteX4" fmla="*/ 314260 w 338138"/>
                  <a:gd name="connsiteY4" fmla="*/ 216918 h 336551"/>
                  <a:gd name="connsiteX5" fmla="*/ 314260 w 338138"/>
                  <a:gd name="connsiteY5" fmla="*/ 336551 h 336551"/>
                  <a:gd name="connsiteX6" fmla="*/ 241300 w 338138"/>
                  <a:gd name="connsiteY6" fmla="*/ 336551 h 336551"/>
                  <a:gd name="connsiteX7" fmla="*/ 241300 w 338138"/>
                  <a:gd name="connsiteY7" fmla="*/ 240582 h 336551"/>
                  <a:gd name="connsiteX8" fmla="*/ 265178 w 338138"/>
                  <a:gd name="connsiteY8" fmla="*/ 216918 h 336551"/>
                  <a:gd name="connsiteX9" fmla="*/ 265178 w 338138"/>
                  <a:gd name="connsiteY9" fmla="*/ 95970 h 336551"/>
                  <a:gd name="connsiteX10" fmla="*/ 262525 w 338138"/>
                  <a:gd name="connsiteY10" fmla="*/ 84138 h 336551"/>
                  <a:gd name="connsiteX11" fmla="*/ 120477 w 338138"/>
                  <a:gd name="connsiteY11" fmla="*/ 84138 h 336551"/>
                  <a:gd name="connsiteX12" fmla="*/ 217661 w 338138"/>
                  <a:gd name="connsiteY12" fmla="*/ 84138 h 336551"/>
                  <a:gd name="connsiteX13" fmla="*/ 241300 w 338138"/>
                  <a:gd name="connsiteY13" fmla="*/ 107802 h 336551"/>
                  <a:gd name="connsiteX14" fmla="*/ 241300 w 338138"/>
                  <a:gd name="connsiteY14" fmla="*/ 191940 h 336551"/>
                  <a:gd name="connsiteX15" fmla="*/ 217661 w 338138"/>
                  <a:gd name="connsiteY15" fmla="*/ 216918 h 336551"/>
                  <a:gd name="connsiteX16" fmla="*/ 217661 w 338138"/>
                  <a:gd name="connsiteY16" fmla="*/ 336551 h 336551"/>
                  <a:gd name="connsiteX17" fmla="*/ 120477 w 338138"/>
                  <a:gd name="connsiteY17" fmla="*/ 336551 h 336551"/>
                  <a:gd name="connsiteX18" fmla="*/ 120477 w 338138"/>
                  <a:gd name="connsiteY18" fmla="*/ 216918 h 336551"/>
                  <a:gd name="connsiteX19" fmla="*/ 96837 w 338138"/>
                  <a:gd name="connsiteY19" fmla="*/ 191940 h 336551"/>
                  <a:gd name="connsiteX20" fmla="*/ 96837 w 338138"/>
                  <a:gd name="connsiteY20" fmla="*/ 107802 h 336551"/>
                  <a:gd name="connsiteX21" fmla="*/ 120477 w 338138"/>
                  <a:gd name="connsiteY21" fmla="*/ 84138 h 336551"/>
                  <a:gd name="connsiteX22" fmla="*/ 23878 w 338138"/>
                  <a:gd name="connsiteY22" fmla="*/ 84138 h 336551"/>
                  <a:gd name="connsiteX23" fmla="*/ 75613 w 338138"/>
                  <a:gd name="connsiteY23" fmla="*/ 84138 h 336551"/>
                  <a:gd name="connsiteX24" fmla="*/ 72960 w 338138"/>
                  <a:gd name="connsiteY24" fmla="*/ 95970 h 336551"/>
                  <a:gd name="connsiteX25" fmla="*/ 72960 w 338138"/>
                  <a:gd name="connsiteY25" fmla="*/ 216918 h 336551"/>
                  <a:gd name="connsiteX26" fmla="*/ 96838 w 338138"/>
                  <a:gd name="connsiteY26" fmla="*/ 240582 h 336551"/>
                  <a:gd name="connsiteX27" fmla="*/ 96838 w 338138"/>
                  <a:gd name="connsiteY27" fmla="*/ 336551 h 336551"/>
                  <a:gd name="connsiteX28" fmla="*/ 23878 w 338138"/>
                  <a:gd name="connsiteY28" fmla="*/ 336551 h 336551"/>
                  <a:gd name="connsiteX29" fmla="*/ 23878 w 338138"/>
                  <a:gd name="connsiteY29" fmla="*/ 216918 h 336551"/>
                  <a:gd name="connsiteX30" fmla="*/ 0 w 338138"/>
                  <a:gd name="connsiteY30" fmla="*/ 191940 h 336551"/>
                  <a:gd name="connsiteX31" fmla="*/ 0 w 338138"/>
                  <a:gd name="connsiteY31" fmla="*/ 107802 h 336551"/>
                  <a:gd name="connsiteX32" fmla="*/ 23878 w 338138"/>
                  <a:gd name="connsiteY32" fmla="*/ 84138 h 336551"/>
                  <a:gd name="connsiteX33" fmla="*/ 265257 w 338138"/>
                  <a:gd name="connsiteY33" fmla="*/ 0 h 336551"/>
                  <a:gd name="connsiteX34" fmla="*/ 301625 w 338138"/>
                  <a:gd name="connsiteY34" fmla="*/ 35069 h 336551"/>
                  <a:gd name="connsiteX35" fmla="*/ 265257 w 338138"/>
                  <a:gd name="connsiteY35" fmla="*/ 71438 h 336551"/>
                  <a:gd name="connsiteX36" fmla="*/ 248371 w 338138"/>
                  <a:gd name="connsiteY36" fmla="*/ 66242 h 336551"/>
                  <a:gd name="connsiteX37" fmla="*/ 245774 w 338138"/>
                  <a:gd name="connsiteY37" fmla="*/ 64944 h 336551"/>
                  <a:gd name="connsiteX38" fmla="*/ 230187 w 338138"/>
                  <a:gd name="connsiteY38" fmla="*/ 35069 h 336551"/>
                  <a:gd name="connsiteX39" fmla="*/ 265257 w 338138"/>
                  <a:gd name="connsiteY39" fmla="*/ 0 h 336551"/>
                  <a:gd name="connsiteX40" fmla="*/ 169069 w 338138"/>
                  <a:gd name="connsiteY40" fmla="*/ 0 h 336551"/>
                  <a:gd name="connsiteX41" fmla="*/ 204788 w 338138"/>
                  <a:gd name="connsiteY41" fmla="*/ 35719 h 336551"/>
                  <a:gd name="connsiteX42" fmla="*/ 169069 w 338138"/>
                  <a:gd name="connsiteY42" fmla="*/ 71438 h 336551"/>
                  <a:gd name="connsiteX43" fmla="*/ 133350 w 338138"/>
                  <a:gd name="connsiteY43" fmla="*/ 35719 h 336551"/>
                  <a:gd name="connsiteX44" fmla="*/ 169069 w 338138"/>
                  <a:gd name="connsiteY44" fmla="*/ 0 h 336551"/>
                  <a:gd name="connsiteX45" fmla="*/ 72880 w 338138"/>
                  <a:gd name="connsiteY45" fmla="*/ 0 h 336551"/>
                  <a:gd name="connsiteX46" fmla="*/ 107950 w 338138"/>
                  <a:gd name="connsiteY46" fmla="*/ 35069 h 336551"/>
                  <a:gd name="connsiteX47" fmla="*/ 92363 w 338138"/>
                  <a:gd name="connsiteY47" fmla="*/ 64944 h 336551"/>
                  <a:gd name="connsiteX48" fmla="*/ 89766 w 338138"/>
                  <a:gd name="connsiteY48" fmla="*/ 66242 h 336551"/>
                  <a:gd name="connsiteX49" fmla="*/ 72880 w 338138"/>
                  <a:gd name="connsiteY49" fmla="*/ 71438 h 336551"/>
                  <a:gd name="connsiteX50" fmla="*/ 36512 w 338138"/>
                  <a:gd name="connsiteY50" fmla="*/ 35069 h 336551"/>
                  <a:gd name="connsiteX51" fmla="*/ 72880 w 338138"/>
                  <a:gd name="connsiteY51" fmla="*/ 0 h 33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336551">
                    <a:moveTo>
                      <a:pt x="262525" y="84138"/>
                    </a:moveTo>
                    <a:cubicBezTo>
                      <a:pt x="262525" y="84138"/>
                      <a:pt x="262525" y="84138"/>
                      <a:pt x="314260" y="84138"/>
                    </a:cubicBezTo>
                    <a:cubicBezTo>
                      <a:pt x="338138" y="84138"/>
                      <a:pt x="338138" y="107802"/>
                      <a:pt x="338138" y="107802"/>
                    </a:cubicBezTo>
                    <a:cubicBezTo>
                      <a:pt x="338138" y="107802"/>
                      <a:pt x="338138" y="107802"/>
                      <a:pt x="338138" y="191940"/>
                    </a:cubicBezTo>
                    <a:cubicBezTo>
                      <a:pt x="338138" y="216918"/>
                      <a:pt x="314260" y="216918"/>
                      <a:pt x="314260" y="216918"/>
                    </a:cubicBezTo>
                    <a:cubicBezTo>
                      <a:pt x="314260" y="216918"/>
                      <a:pt x="314260" y="216918"/>
                      <a:pt x="314260" y="336551"/>
                    </a:cubicBezTo>
                    <a:cubicBezTo>
                      <a:pt x="314260" y="336551"/>
                      <a:pt x="314260" y="336551"/>
                      <a:pt x="241300" y="336551"/>
                    </a:cubicBezTo>
                    <a:cubicBezTo>
                      <a:pt x="241300" y="336551"/>
                      <a:pt x="241300" y="336551"/>
                      <a:pt x="241300" y="240582"/>
                    </a:cubicBezTo>
                    <a:cubicBezTo>
                      <a:pt x="241300" y="240582"/>
                      <a:pt x="265178" y="240582"/>
                      <a:pt x="265178" y="216918"/>
                    </a:cubicBezTo>
                    <a:cubicBezTo>
                      <a:pt x="265178" y="216918"/>
                      <a:pt x="265178" y="216918"/>
                      <a:pt x="265178" y="95970"/>
                    </a:cubicBezTo>
                    <a:cubicBezTo>
                      <a:pt x="265178" y="95970"/>
                      <a:pt x="265178" y="90711"/>
                      <a:pt x="262525" y="84138"/>
                    </a:cubicBezTo>
                    <a:close/>
                    <a:moveTo>
                      <a:pt x="120477" y="84138"/>
                    </a:moveTo>
                    <a:cubicBezTo>
                      <a:pt x="120477" y="84138"/>
                      <a:pt x="120477" y="84138"/>
                      <a:pt x="217661" y="84138"/>
                    </a:cubicBezTo>
                    <a:cubicBezTo>
                      <a:pt x="241300" y="84138"/>
                      <a:pt x="241300" y="107802"/>
                      <a:pt x="241300" y="107802"/>
                    </a:cubicBezTo>
                    <a:lnTo>
                      <a:pt x="241300" y="191940"/>
                    </a:lnTo>
                    <a:cubicBezTo>
                      <a:pt x="241300" y="216918"/>
                      <a:pt x="217661" y="216918"/>
                      <a:pt x="217661" y="216918"/>
                    </a:cubicBezTo>
                    <a:cubicBezTo>
                      <a:pt x="217661" y="216918"/>
                      <a:pt x="217661" y="216918"/>
                      <a:pt x="217661" y="336551"/>
                    </a:cubicBezTo>
                    <a:cubicBezTo>
                      <a:pt x="217661" y="336551"/>
                      <a:pt x="217661" y="336551"/>
                      <a:pt x="120477" y="336551"/>
                    </a:cubicBezTo>
                    <a:cubicBezTo>
                      <a:pt x="120477" y="336551"/>
                      <a:pt x="120477" y="336551"/>
                      <a:pt x="120477" y="216918"/>
                    </a:cubicBezTo>
                    <a:cubicBezTo>
                      <a:pt x="120477" y="216918"/>
                      <a:pt x="96837" y="216918"/>
                      <a:pt x="96837" y="191940"/>
                    </a:cubicBezTo>
                    <a:cubicBezTo>
                      <a:pt x="96837" y="191940"/>
                      <a:pt x="96837" y="191940"/>
                      <a:pt x="96837" y="107802"/>
                    </a:cubicBezTo>
                    <a:cubicBezTo>
                      <a:pt x="96837" y="84138"/>
                      <a:pt x="120477" y="84138"/>
                      <a:pt x="120477" y="84138"/>
                    </a:cubicBezTo>
                    <a:close/>
                    <a:moveTo>
                      <a:pt x="23878" y="84138"/>
                    </a:moveTo>
                    <a:cubicBezTo>
                      <a:pt x="23878" y="84138"/>
                      <a:pt x="23878" y="84138"/>
                      <a:pt x="75613" y="84138"/>
                    </a:cubicBezTo>
                    <a:cubicBezTo>
                      <a:pt x="72960" y="90711"/>
                      <a:pt x="72960" y="95970"/>
                      <a:pt x="72960" y="95970"/>
                    </a:cubicBezTo>
                    <a:cubicBezTo>
                      <a:pt x="72960" y="95970"/>
                      <a:pt x="72960" y="95970"/>
                      <a:pt x="72960" y="216918"/>
                    </a:cubicBezTo>
                    <a:cubicBezTo>
                      <a:pt x="72960" y="240582"/>
                      <a:pt x="96838" y="240582"/>
                      <a:pt x="96838" y="240582"/>
                    </a:cubicBezTo>
                    <a:cubicBezTo>
                      <a:pt x="96838" y="240582"/>
                      <a:pt x="96838" y="240582"/>
                      <a:pt x="96838" y="336551"/>
                    </a:cubicBezTo>
                    <a:cubicBezTo>
                      <a:pt x="96838" y="336551"/>
                      <a:pt x="96838" y="336551"/>
                      <a:pt x="23878" y="336551"/>
                    </a:cubicBezTo>
                    <a:cubicBezTo>
                      <a:pt x="23878" y="336551"/>
                      <a:pt x="23878" y="336551"/>
                      <a:pt x="23878" y="216918"/>
                    </a:cubicBezTo>
                    <a:cubicBezTo>
                      <a:pt x="23878" y="216918"/>
                      <a:pt x="0" y="216918"/>
                      <a:pt x="0" y="191940"/>
                    </a:cubicBezTo>
                    <a:cubicBezTo>
                      <a:pt x="0" y="191940"/>
                      <a:pt x="0" y="191940"/>
                      <a:pt x="0" y="107802"/>
                    </a:cubicBezTo>
                    <a:cubicBezTo>
                      <a:pt x="0" y="84138"/>
                      <a:pt x="23878" y="84138"/>
                      <a:pt x="23878" y="84138"/>
                    </a:cubicBezTo>
                    <a:close/>
                    <a:moveTo>
                      <a:pt x="265257" y="0"/>
                    </a:moveTo>
                    <a:cubicBezTo>
                      <a:pt x="284740" y="0"/>
                      <a:pt x="301625" y="15586"/>
                      <a:pt x="301625" y="35069"/>
                    </a:cubicBezTo>
                    <a:cubicBezTo>
                      <a:pt x="301625" y="55851"/>
                      <a:pt x="284740" y="71438"/>
                      <a:pt x="265257" y="71438"/>
                    </a:cubicBezTo>
                    <a:cubicBezTo>
                      <a:pt x="258762" y="71438"/>
                      <a:pt x="253567" y="70139"/>
                      <a:pt x="248371" y="66242"/>
                    </a:cubicBezTo>
                    <a:cubicBezTo>
                      <a:pt x="248371" y="66242"/>
                      <a:pt x="247072" y="66242"/>
                      <a:pt x="245774" y="64944"/>
                    </a:cubicBezTo>
                    <a:cubicBezTo>
                      <a:pt x="236681" y="59748"/>
                      <a:pt x="230187" y="48058"/>
                      <a:pt x="230187" y="35069"/>
                    </a:cubicBezTo>
                    <a:cubicBezTo>
                      <a:pt x="230187" y="15586"/>
                      <a:pt x="245774" y="0"/>
                      <a:pt x="265257" y="0"/>
                    </a:cubicBezTo>
                    <a:close/>
                    <a:moveTo>
                      <a:pt x="169069" y="0"/>
                    </a:moveTo>
                    <a:cubicBezTo>
                      <a:pt x="188796" y="0"/>
                      <a:pt x="204788" y="15992"/>
                      <a:pt x="204788" y="35719"/>
                    </a:cubicBezTo>
                    <a:cubicBezTo>
                      <a:pt x="204788" y="55446"/>
                      <a:pt x="188796" y="71438"/>
                      <a:pt x="169069" y="71438"/>
                    </a:cubicBezTo>
                    <a:cubicBezTo>
                      <a:pt x="149342" y="71438"/>
                      <a:pt x="133350" y="55446"/>
                      <a:pt x="133350" y="35719"/>
                    </a:cubicBezTo>
                    <a:cubicBezTo>
                      <a:pt x="133350" y="15992"/>
                      <a:pt x="149342" y="0"/>
                      <a:pt x="169069" y="0"/>
                    </a:cubicBezTo>
                    <a:close/>
                    <a:moveTo>
                      <a:pt x="72880" y="0"/>
                    </a:moveTo>
                    <a:cubicBezTo>
                      <a:pt x="92363" y="0"/>
                      <a:pt x="107950" y="15586"/>
                      <a:pt x="107950" y="35069"/>
                    </a:cubicBezTo>
                    <a:cubicBezTo>
                      <a:pt x="107950" y="48058"/>
                      <a:pt x="101456" y="59748"/>
                      <a:pt x="92363" y="64944"/>
                    </a:cubicBezTo>
                    <a:cubicBezTo>
                      <a:pt x="91065" y="66242"/>
                      <a:pt x="89766" y="66242"/>
                      <a:pt x="89766" y="66242"/>
                    </a:cubicBezTo>
                    <a:cubicBezTo>
                      <a:pt x="84570" y="70139"/>
                      <a:pt x="79375" y="71438"/>
                      <a:pt x="72880" y="71438"/>
                    </a:cubicBezTo>
                    <a:cubicBezTo>
                      <a:pt x="53397" y="71438"/>
                      <a:pt x="36512" y="55851"/>
                      <a:pt x="36512" y="35069"/>
                    </a:cubicBezTo>
                    <a:cubicBezTo>
                      <a:pt x="36512" y="15586"/>
                      <a:pt x="53397" y="0"/>
                      <a:pt x="728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493395" y="72644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一）国家奖学金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30080" y="47269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66850" y="182880"/>
            <a:ext cx="5104130" cy="448310"/>
          </a:xfrm>
        </p:spPr>
        <p:txBody>
          <a:bodyPr>
            <a:noAutofit/>
          </a:bodyPr>
          <a:lstStyle/>
          <a:p>
            <a:r>
              <a:rPr lang="zh-CN" altLang="en-US" sz="2800" dirty="0"/>
              <a:t>二、国家三金</a:t>
            </a:r>
            <a:endParaRPr lang="zh-CN" altLang="en-US" sz="2800" dirty="0"/>
          </a:p>
        </p:txBody>
      </p:sp>
      <p:grpSp>
        <p:nvGrpSpPr>
          <p:cNvPr id="5" name="ïṡľiďé"/>
          <p:cNvGrpSpPr/>
          <p:nvPr/>
        </p:nvGrpSpPr>
        <p:grpSpPr>
          <a:xfrm>
            <a:off x="912885" y="1556550"/>
            <a:ext cx="9373611" cy="2491515"/>
            <a:chOff x="1138380" y="1831757"/>
            <a:chExt cx="9373611" cy="2491515"/>
          </a:xfrm>
        </p:grpSpPr>
        <p:grpSp>
          <p:nvGrpSpPr>
            <p:cNvPr id="6" name="iŝľí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138380" y="2945607"/>
              <a:ext cx="2147881" cy="1006858"/>
              <a:chOff x="4916488" y="2881313"/>
              <a:chExt cx="2770187" cy="1298575"/>
            </a:xfrm>
          </p:grpSpPr>
          <p:sp>
            <p:nvSpPr>
              <p:cNvPr id="25" name="iš1îdé"/>
              <p:cNvSpPr/>
              <p:nvPr/>
            </p:nvSpPr>
            <p:spPr bwMode="auto">
              <a:xfrm>
                <a:off x="7112000" y="3416300"/>
                <a:ext cx="0" cy="158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7A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îşľiḑè"/>
              <p:cNvSpPr/>
              <p:nvPr/>
            </p:nvSpPr>
            <p:spPr bwMode="auto">
              <a:xfrm>
                <a:off x="7673975" y="3740150"/>
                <a:ext cx="12700" cy="3175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0 h 2"/>
                  <a:gd name="T6" fmla="*/ 11 w 1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">
                    <a:moveTo>
                      <a:pt x="11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4" y="2"/>
                      <a:pt x="8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ïṩľïḍê"/>
              <p:cNvSpPr/>
              <p:nvPr/>
            </p:nvSpPr>
            <p:spPr bwMode="auto">
              <a:xfrm>
                <a:off x="7664450" y="3598863"/>
                <a:ext cx="6350" cy="4763"/>
              </a:xfrm>
              <a:custGeom>
                <a:avLst/>
                <a:gdLst>
                  <a:gd name="T0" fmla="*/ 6 w 6"/>
                  <a:gd name="T1" fmla="*/ 0 h 4"/>
                  <a:gd name="T2" fmla="*/ 0 w 6"/>
                  <a:gd name="T3" fmla="*/ 4 h 4"/>
                  <a:gd name="T4" fmla="*/ 0 w 6"/>
                  <a:gd name="T5" fmla="*/ 4 h 4"/>
                  <a:gd name="T6" fmla="*/ 6 w 6"/>
                  <a:gd name="T7" fmla="*/ 0 h 4"/>
                  <a:gd name="T8" fmla="*/ 6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3"/>
                      <a:pt x="4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2E3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ïṣḷïdè"/>
              <p:cNvSpPr/>
              <p:nvPr/>
            </p:nvSpPr>
            <p:spPr bwMode="auto">
              <a:xfrm>
                <a:off x="6630988" y="4132263"/>
                <a:ext cx="1588" cy="47625"/>
              </a:xfrm>
              <a:custGeom>
                <a:avLst/>
                <a:gdLst>
                  <a:gd name="T0" fmla="*/ 2 w 2"/>
                  <a:gd name="T1" fmla="*/ 0 h 39"/>
                  <a:gd name="T2" fmla="*/ 2 w 2"/>
                  <a:gd name="T3" fmla="*/ 3 h 39"/>
                  <a:gd name="T4" fmla="*/ 0 w 2"/>
                  <a:gd name="T5" fmla="*/ 39 h 39"/>
                  <a:gd name="T6" fmla="*/ 0 w 2"/>
                  <a:gd name="T7" fmla="*/ 39 h 39"/>
                  <a:gd name="T8" fmla="*/ 2 w 2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9">
                    <a:moveTo>
                      <a:pt x="2" y="0"/>
                    </a:moveTo>
                    <a:cubicBezTo>
                      <a:pt x="2" y="1"/>
                      <a:pt x="2" y="2"/>
                      <a:pt x="2" y="3"/>
                    </a:cubicBezTo>
                    <a:cubicBezTo>
                      <a:pt x="1" y="15"/>
                      <a:pt x="0" y="27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4"/>
                      <a:pt x="1" y="9"/>
                      <a:pt x="2" y="0"/>
                    </a:cubicBezTo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íšļiďé"/>
              <p:cNvSpPr/>
              <p:nvPr/>
            </p:nvSpPr>
            <p:spPr bwMode="auto">
              <a:xfrm>
                <a:off x="4916488" y="2881313"/>
                <a:ext cx="26988" cy="9525"/>
              </a:xfrm>
              <a:custGeom>
                <a:avLst/>
                <a:gdLst>
                  <a:gd name="T0" fmla="*/ 17 w 17"/>
                  <a:gd name="T1" fmla="*/ 4 h 6"/>
                  <a:gd name="T2" fmla="*/ 0 w 17"/>
                  <a:gd name="T3" fmla="*/ 0 h 6"/>
                  <a:gd name="T4" fmla="*/ 0 w 17"/>
                  <a:gd name="T5" fmla="*/ 3 h 6"/>
                  <a:gd name="T6" fmla="*/ 17 w 17"/>
                  <a:gd name="T7" fmla="*/ 6 h 6"/>
                  <a:gd name="T8" fmla="*/ 17 w 17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7" y="4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7" y="6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D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îṣḷïde"/>
              <p:cNvSpPr/>
              <p:nvPr/>
            </p:nvSpPr>
            <p:spPr bwMode="auto">
              <a:xfrm>
                <a:off x="4926013" y="2941638"/>
                <a:ext cx="23813" cy="23813"/>
              </a:xfrm>
              <a:custGeom>
                <a:avLst/>
                <a:gdLst>
                  <a:gd name="T0" fmla="*/ 14 w 15"/>
                  <a:gd name="T1" fmla="*/ 11 h 15"/>
                  <a:gd name="T2" fmla="*/ 0 w 15"/>
                  <a:gd name="T3" fmla="*/ 0 h 15"/>
                  <a:gd name="T4" fmla="*/ 2 w 15"/>
                  <a:gd name="T5" fmla="*/ 5 h 15"/>
                  <a:gd name="T6" fmla="*/ 15 w 15"/>
                  <a:gd name="T7" fmla="*/ 15 h 15"/>
                  <a:gd name="T8" fmla="*/ 14 w 15"/>
                  <a:gd name="T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11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15" y="15"/>
                    </a:lnTo>
                    <a:lnTo>
                      <a:pt x="14" y="11"/>
                    </a:lnTo>
                    <a:close/>
                  </a:path>
                </a:pathLst>
              </a:custGeom>
              <a:solidFill>
                <a:srgbClr val="D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9" name="îšliḋe"/>
            <p:cNvGrpSpPr/>
            <p:nvPr/>
          </p:nvGrpSpPr>
          <p:grpSpPr>
            <a:xfrm>
              <a:off x="10210284" y="1831757"/>
              <a:ext cx="301707" cy="2491515"/>
              <a:chOff x="10210284" y="1538820"/>
              <a:chExt cx="301707" cy="2491515"/>
            </a:xfrm>
          </p:grpSpPr>
          <p:sp>
            <p:nvSpPr>
              <p:cNvPr id="10" name="iṩľide"/>
              <p:cNvSpPr/>
              <p:nvPr/>
            </p:nvSpPr>
            <p:spPr bwMode="auto">
              <a:xfrm>
                <a:off x="10210284" y="1538820"/>
                <a:ext cx="301707" cy="300290"/>
              </a:xfrm>
              <a:custGeom>
                <a:avLst/>
                <a:gdLst>
                  <a:gd name="connsiteX0" fmla="*/ 262525 w 338138"/>
                  <a:gd name="connsiteY0" fmla="*/ 84138 h 336551"/>
                  <a:gd name="connsiteX1" fmla="*/ 314260 w 338138"/>
                  <a:gd name="connsiteY1" fmla="*/ 84138 h 336551"/>
                  <a:gd name="connsiteX2" fmla="*/ 338138 w 338138"/>
                  <a:gd name="connsiteY2" fmla="*/ 107802 h 336551"/>
                  <a:gd name="connsiteX3" fmla="*/ 338138 w 338138"/>
                  <a:gd name="connsiteY3" fmla="*/ 191940 h 336551"/>
                  <a:gd name="connsiteX4" fmla="*/ 314260 w 338138"/>
                  <a:gd name="connsiteY4" fmla="*/ 216918 h 336551"/>
                  <a:gd name="connsiteX5" fmla="*/ 314260 w 338138"/>
                  <a:gd name="connsiteY5" fmla="*/ 336551 h 336551"/>
                  <a:gd name="connsiteX6" fmla="*/ 241300 w 338138"/>
                  <a:gd name="connsiteY6" fmla="*/ 336551 h 336551"/>
                  <a:gd name="connsiteX7" fmla="*/ 241300 w 338138"/>
                  <a:gd name="connsiteY7" fmla="*/ 240582 h 336551"/>
                  <a:gd name="connsiteX8" fmla="*/ 265178 w 338138"/>
                  <a:gd name="connsiteY8" fmla="*/ 216918 h 336551"/>
                  <a:gd name="connsiteX9" fmla="*/ 265178 w 338138"/>
                  <a:gd name="connsiteY9" fmla="*/ 95970 h 336551"/>
                  <a:gd name="connsiteX10" fmla="*/ 262525 w 338138"/>
                  <a:gd name="connsiteY10" fmla="*/ 84138 h 336551"/>
                  <a:gd name="connsiteX11" fmla="*/ 120477 w 338138"/>
                  <a:gd name="connsiteY11" fmla="*/ 84138 h 336551"/>
                  <a:gd name="connsiteX12" fmla="*/ 217661 w 338138"/>
                  <a:gd name="connsiteY12" fmla="*/ 84138 h 336551"/>
                  <a:gd name="connsiteX13" fmla="*/ 241300 w 338138"/>
                  <a:gd name="connsiteY13" fmla="*/ 107802 h 336551"/>
                  <a:gd name="connsiteX14" fmla="*/ 241300 w 338138"/>
                  <a:gd name="connsiteY14" fmla="*/ 191940 h 336551"/>
                  <a:gd name="connsiteX15" fmla="*/ 217661 w 338138"/>
                  <a:gd name="connsiteY15" fmla="*/ 216918 h 336551"/>
                  <a:gd name="connsiteX16" fmla="*/ 217661 w 338138"/>
                  <a:gd name="connsiteY16" fmla="*/ 336551 h 336551"/>
                  <a:gd name="connsiteX17" fmla="*/ 120477 w 338138"/>
                  <a:gd name="connsiteY17" fmla="*/ 336551 h 336551"/>
                  <a:gd name="connsiteX18" fmla="*/ 120477 w 338138"/>
                  <a:gd name="connsiteY18" fmla="*/ 216918 h 336551"/>
                  <a:gd name="connsiteX19" fmla="*/ 96837 w 338138"/>
                  <a:gd name="connsiteY19" fmla="*/ 191940 h 336551"/>
                  <a:gd name="connsiteX20" fmla="*/ 96837 w 338138"/>
                  <a:gd name="connsiteY20" fmla="*/ 107802 h 336551"/>
                  <a:gd name="connsiteX21" fmla="*/ 120477 w 338138"/>
                  <a:gd name="connsiteY21" fmla="*/ 84138 h 336551"/>
                  <a:gd name="connsiteX22" fmla="*/ 23878 w 338138"/>
                  <a:gd name="connsiteY22" fmla="*/ 84138 h 336551"/>
                  <a:gd name="connsiteX23" fmla="*/ 75613 w 338138"/>
                  <a:gd name="connsiteY23" fmla="*/ 84138 h 336551"/>
                  <a:gd name="connsiteX24" fmla="*/ 72960 w 338138"/>
                  <a:gd name="connsiteY24" fmla="*/ 95970 h 336551"/>
                  <a:gd name="connsiteX25" fmla="*/ 72960 w 338138"/>
                  <a:gd name="connsiteY25" fmla="*/ 216918 h 336551"/>
                  <a:gd name="connsiteX26" fmla="*/ 96838 w 338138"/>
                  <a:gd name="connsiteY26" fmla="*/ 240582 h 336551"/>
                  <a:gd name="connsiteX27" fmla="*/ 96838 w 338138"/>
                  <a:gd name="connsiteY27" fmla="*/ 336551 h 336551"/>
                  <a:gd name="connsiteX28" fmla="*/ 23878 w 338138"/>
                  <a:gd name="connsiteY28" fmla="*/ 336551 h 336551"/>
                  <a:gd name="connsiteX29" fmla="*/ 23878 w 338138"/>
                  <a:gd name="connsiteY29" fmla="*/ 216918 h 336551"/>
                  <a:gd name="connsiteX30" fmla="*/ 0 w 338138"/>
                  <a:gd name="connsiteY30" fmla="*/ 191940 h 336551"/>
                  <a:gd name="connsiteX31" fmla="*/ 0 w 338138"/>
                  <a:gd name="connsiteY31" fmla="*/ 107802 h 336551"/>
                  <a:gd name="connsiteX32" fmla="*/ 23878 w 338138"/>
                  <a:gd name="connsiteY32" fmla="*/ 84138 h 336551"/>
                  <a:gd name="connsiteX33" fmla="*/ 265257 w 338138"/>
                  <a:gd name="connsiteY33" fmla="*/ 0 h 336551"/>
                  <a:gd name="connsiteX34" fmla="*/ 301625 w 338138"/>
                  <a:gd name="connsiteY34" fmla="*/ 35069 h 336551"/>
                  <a:gd name="connsiteX35" fmla="*/ 265257 w 338138"/>
                  <a:gd name="connsiteY35" fmla="*/ 71438 h 336551"/>
                  <a:gd name="connsiteX36" fmla="*/ 248371 w 338138"/>
                  <a:gd name="connsiteY36" fmla="*/ 66242 h 336551"/>
                  <a:gd name="connsiteX37" fmla="*/ 245774 w 338138"/>
                  <a:gd name="connsiteY37" fmla="*/ 64944 h 336551"/>
                  <a:gd name="connsiteX38" fmla="*/ 230187 w 338138"/>
                  <a:gd name="connsiteY38" fmla="*/ 35069 h 336551"/>
                  <a:gd name="connsiteX39" fmla="*/ 265257 w 338138"/>
                  <a:gd name="connsiteY39" fmla="*/ 0 h 336551"/>
                  <a:gd name="connsiteX40" fmla="*/ 169069 w 338138"/>
                  <a:gd name="connsiteY40" fmla="*/ 0 h 336551"/>
                  <a:gd name="connsiteX41" fmla="*/ 204788 w 338138"/>
                  <a:gd name="connsiteY41" fmla="*/ 35719 h 336551"/>
                  <a:gd name="connsiteX42" fmla="*/ 169069 w 338138"/>
                  <a:gd name="connsiteY42" fmla="*/ 71438 h 336551"/>
                  <a:gd name="connsiteX43" fmla="*/ 133350 w 338138"/>
                  <a:gd name="connsiteY43" fmla="*/ 35719 h 336551"/>
                  <a:gd name="connsiteX44" fmla="*/ 169069 w 338138"/>
                  <a:gd name="connsiteY44" fmla="*/ 0 h 336551"/>
                  <a:gd name="connsiteX45" fmla="*/ 72880 w 338138"/>
                  <a:gd name="connsiteY45" fmla="*/ 0 h 336551"/>
                  <a:gd name="connsiteX46" fmla="*/ 107950 w 338138"/>
                  <a:gd name="connsiteY46" fmla="*/ 35069 h 336551"/>
                  <a:gd name="connsiteX47" fmla="*/ 92363 w 338138"/>
                  <a:gd name="connsiteY47" fmla="*/ 64944 h 336551"/>
                  <a:gd name="connsiteX48" fmla="*/ 89766 w 338138"/>
                  <a:gd name="connsiteY48" fmla="*/ 66242 h 336551"/>
                  <a:gd name="connsiteX49" fmla="*/ 72880 w 338138"/>
                  <a:gd name="connsiteY49" fmla="*/ 71438 h 336551"/>
                  <a:gd name="connsiteX50" fmla="*/ 36512 w 338138"/>
                  <a:gd name="connsiteY50" fmla="*/ 35069 h 336551"/>
                  <a:gd name="connsiteX51" fmla="*/ 72880 w 338138"/>
                  <a:gd name="connsiteY51" fmla="*/ 0 h 33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336551">
                    <a:moveTo>
                      <a:pt x="262525" y="84138"/>
                    </a:moveTo>
                    <a:cubicBezTo>
                      <a:pt x="262525" y="84138"/>
                      <a:pt x="262525" y="84138"/>
                      <a:pt x="314260" y="84138"/>
                    </a:cubicBezTo>
                    <a:cubicBezTo>
                      <a:pt x="338138" y="84138"/>
                      <a:pt x="338138" y="107802"/>
                      <a:pt x="338138" y="107802"/>
                    </a:cubicBezTo>
                    <a:cubicBezTo>
                      <a:pt x="338138" y="107802"/>
                      <a:pt x="338138" y="107802"/>
                      <a:pt x="338138" y="191940"/>
                    </a:cubicBezTo>
                    <a:cubicBezTo>
                      <a:pt x="338138" y="216918"/>
                      <a:pt x="314260" y="216918"/>
                      <a:pt x="314260" y="216918"/>
                    </a:cubicBezTo>
                    <a:cubicBezTo>
                      <a:pt x="314260" y="216918"/>
                      <a:pt x="314260" y="216918"/>
                      <a:pt x="314260" y="336551"/>
                    </a:cubicBezTo>
                    <a:cubicBezTo>
                      <a:pt x="314260" y="336551"/>
                      <a:pt x="314260" y="336551"/>
                      <a:pt x="241300" y="336551"/>
                    </a:cubicBezTo>
                    <a:cubicBezTo>
                      <a:pt x="241300" y="336551"/>
                      <a:pt x="241300" y="336551"/>
                      <a:pt x="241300" y="240582"/>
                    </a:cubicBezTo>
                    <a:cubicBezTo>
                      <a:pt x="241300" y="240582"/>
                      <a:pt x="265178" y="240582"/>
                      <a:pt x="265178" y="216918"/>
                    </a:cubicBezTo>
                    <a:cubicBezTo>
                      <a:pt x="265178" y="216918"/>
                      <a:pt x="265178" y="216918"/>
                      <a:pt x="265178" y="95970"/>
                    </a:cubicBezTo>
                    <a:cubicBezTo>
                      <a:pt x="265178" y="95970"/>
                      <a:pt x="265178" y="90711"/>
                      <a:pt x="262525" y="84138"/>
                    </a:cubicBezTo>
                    <a:close/>
                    <a:moveTo>
                      <a:pt x="120477" y="84138"/>
                    </a:moveTo>
                    <a:cubicBezTo>
                      <a:pt x="120477" y="84138"/>
                      <a:pt x="120477" y="84138"/>
                      <a:pt x="217661" y="84138"/>
                    </a:cubicBezTo>
                    <a:cubicBezTo>
                      <a:pt x="241300" y="84138"/>
                      <a:pt x="241300" y="107802"/>
                      <a:pt x="241300" y="107802"/>
                    </a:cubicBezTo>
                    <a:lnTo>
                      <a:pt x="241300" y="191940"/>
                    </a:lnTo>
                    <a:cubicBezTo>
                      <a:pt x="241300" y="216918"/>
                      <a:pt x="217661" y="216918"/>
                      <a:pt x="217661" y="216918"/>
                    </a:cubicBezTo>
                    <a:cubicBezTo>
                      <a:pt x="217661" y="216918"/>
                      <a:pt x="217661" y="216918"/>
                      <a:pt x="217661" y="336551"/>
                    </a:cubicBezTo>
                    <a:cubicBezTo>
                      <a:pt x="217661" y="336551"/>
                      <a:pt x="217661" y="336551"/>
                      <a:pt x="120477" y="336551"/>
                    </a:cubicBezTo>
                    <a:cubicBezTo>
                      <a:pt x="120477" y="336551"/>
                      <a:pt x="120477" y="336551"/>
                      <a:pt x="120477" y="216918"/>
                    </a:cubicBezTo>
                    <a:cubicBezTo>
                      <a:pt x="120477" y="216918"/>
                      <a:pt x="96837" y="216918"/>
                      <a:pt x="96837" y="191940"/>
                    </a:cubicBezTo>
                    <a:cubicBezTo>
                      <a:pt x="96837" y="191940"/>
                      <a:pt x="96837" y="191940"/>
                      <a:pt x="96837" y="107802"/>
                    </a:cubicBezTo>
                    <a:cubicBezTo>
                      <a:pt x="96837" y="84138"/>
                      <a:pt x="120477" y="84138"/>
                      <a:pt x="120477" y="84138"/>
                    </a:cubicBezTo>
                    <a:close/>
                    <a:moveTo>
                      <a:pt x="23878" y="84138"/>
                    </a:moveTo>
                    <a:cubicBezTo>
                      <a:pt x="23878" y="84138"/>
                      <a:pt x="23878" y="84138"/>
                      <a:pt x="75613" y="84138"/>
                    </a:cubicBezTo>
                    <a:cubicBezTo>
                      <a:pt x="72960" y="90711"/>
                      <a:pt x="72960" y="95970"/>
                      <a:pt x="72960" y="95970"/>
                    </a:cubicBezTo>
                    <a:cubicBezTo>
                      <a:pt x="72960" y="95970"/>
                      <a:pt x="72960" y="95970"/>
                      <a:pt x="72960" y="216918"/>
                    </a:cubicBezTo>
                    <a:cubicBezTo>
                      <a:pt x="72960" y="240582"/>
                      <a:pt x="96838" y="240582"/>
                      <a:pt x="96838" y="240582"/>
                    </a:cubicBezTo>
                    <a:cubicBezTo>
                      <a:pt x="96838" y="240582"/>
                      <a:pt x="96838" y="240582"/>
                      <a:pt x="96838" y="336551"/>
                    </a:cubicBezTo>
                    <a:cubicBezTo>
                      <a:pt x="96838" y="336551"/>
                      <a:pt x="96838" y="336551"/>
                      <a:pt x="23878" y="336551"/>
                    </a:cubicBezTo>
                    <a:cubicBezTo>
                      <a:pt x="23878" y="336551"/>
                      <a:pt x="23878" y="336551"/>
                      <a:pt x="23878" y="216918"/>
                    </a:cubicBezTo>
                    <a:cubicBezTo>
                      <a:pt x="23878" y="216918"/>
                      <a:pt x="0" y="216918"/>
                      <a:pt x="0" y="191940"/>
                    </a:cubicBezTo>
                    <a:cubicBezTo>
                      <a:pt x="0" y="191940"/>
                      <a:pt x="0" y="191940"/>
                      <a:pt x="0" y="107802"/>
                    </a:cubicBezTo>
                    <a:cubicBezTo>
                      <a:pt x="0" y="84138"/>
                      <a:pt x="23878" y="84138"/>
                      <a:pt x="23878" y="84138"/>
                    </a:cubicBezTo>
                    <a:close/>
                    <a:moveTo>
                      <a:pt x="265257" y="0"/>
                    </a:moveTo>
                    <a:cubicBezTo>
                      <a:pt x="284740" y="0"/>
                      <a:pt x="301625" y="15586"/>
                      <a:pt x="301625" y="35069"/>
                    </a:cubicBezTo>
                    <a:cubicBezTo>
                      <a:pt x="301625" y="55851"/>
                      <a:pt x="284740" y="71438"/>
                      <a:pt x="265257" y="71438"/>
                    </a:cubicBezTo>
                    <a:cubicBezTo>
                      <a:pt x="258762" y="71438"/>
                      <a:pt x="253567" y="70139"/>
                      <a:pt x="248371" y="66242"/>
                    </a:cubicBezTo>
                    <a:cubicBezTo>
                      <a:pt x="248371" y="66242"/>
                      <a:pt x="247072" y="66242"/>
                      <a:pt x="245774" y="64944"/>
                    </a:cubicBezTo>
                    <a:cubicBezTo>
                      <a:pt x="236681" y="59748"/>
                      <a:pt x="230187" y="48058"/>
                      <a:pt x="230187" y="35069"/>
                    </a:cubicBezTo>
                    <a:cubicBezTo>
                      <a:pt x="230187" y="15586"/>
                      <a:pt x="245774" y="0"/>
                      <a:pt x="265257" y="0"/>
                    </a:cubicBezTo>
                    <a:close/>
                    <a:moveTo>
                      <a:pt x="169069" y="0"/>
                    </a:moveTo>
                    <a:cubicBezTo>
                      <a:pt x="188796" y="0"/>
                      <a:pt x="204788" y="15992"/>
                      <a:pt x="204788" y="35719"/>
                    </a:cubicBezTo>
                    <a:cubicBezTo>
                      <a:pt x="204788" y="55446"/>
                      <a:pt x="188796" y="71438"/>
                      <a:pt x="169069" y="71438"/>
                    </a:cubicBezTo>
                    <a:cubicBezTo>
                      <a:pt x="149342" y="71438"/>
                      <a:pt x="133350" y="55446"/>
                      <a:pt x="133350" y="35719"/>
                    </a:cubicBezTo>
                    <a:cubicBezTo>
                      <a:pt x="133350" y="15992"/>
                      <a:pt x="149342" y="0"/>
                      <a:pt x="169069" y="0"/>
                    </a:cubicBezTo>
                    <a:close/>
                    <a:moveTo>
                      <a:pt x="72880" y="0"/>
                    </a:moveTo>
                    <a:cubicBezTo>
                      <a:pt x="92363" y="0"/>
                      <a:pt x="107950" y="15586"/>
                      <a:pt x="107950" y="35069"/>
                    </a:cubicBezTo>
                    <a:cubicBezTo>
                      <a:pt x="107950" y="48058"/>
                      <a:pt x="101456" y="59748"/>
                      <a:pt x="92363" y="64944"/>
                    </a:cubicBezTo>
                    <a:cubicBezTo>
                      <a:pt x="91065" y="66242"/>
                      <a:pt x="89766" y="66242"/>
                      <a:pt x="89766" y="66242"/>
                    </a:cubicBezTo>
                    <a:cubicBezTo>
                      <a:pt x="84570" y="70139"/>
                      <a:pt x="79375" y="71438"/>
                      <a:pt x="72880" y="71438"/>
                    </a:cubicBezTo>
                    <a:cubicBezTo>
                      <a:pt x="53397" y="71438"/>
                      <a:pt x="36512" y="55851"/>
                      <a:pt x="36512" y="35069"/>
                    </a:cubicBezTo>
                    <a:cubicBezTo>
                      <a:pt x="36512" y="15586"/>
                      <a:pt x="53397" y="0"/>
                      <a:pt x="728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" name="îṩlíḓè"/>
              <p:cNvSpPr/>
              <p:nvPr/>
            </p:nvSpPr>
            <p:spPr bwMode="auto">
              <a:xfrm>
                <a:off x="10210284" y="3730045"/>
                <a:ext cx="301707" cy="300290"/>
              </a:xfrm>
              <a:custGeom>
                <a:avLst/>
                <a:gdLst>
                  <a:gd name="connsiteX0" fmla="*/ 262525 w 338138"/>
                  <a:gd name="connsiteY0" fmla="*/ 84138 h 336551"/>
                  <a:gd name="connsiteX1" fmla="*/ 314260 w 338138"/>
                  <a:gd name="connsiteY1" fmla="*/ 84138 h 336551"/>
                  <a:gd name="connsiteX2" fmla="*/ 338138 w 338138"/>
                  <a:gd name="connsiteY2" fmla="*/ 107802 h 336551"/>
                  <a:gd name="connsiteX3" fmla="*/ 338138 w 338138"/>
                  <a:gd name="connsiteY3" fmla="*/ 191940 h 336551"/>
                  <a:gd name="connsiteX4" fmla="*/ 314260 w 338138"/>
                  <a:gd name="connsiteY4" fmla="*/ 216918 h 336551"/>
                  <a:gd name="connsiteX5" fmla="*/ 314260 w 338138"/>
                  <a:gd name="connsiteY5" fmla="*/ 336551 h 336551"/>
                  <a:gd name="connsiteX6" fmla="*/ 241300 w 338138"/>
                  <a:gd name="connsiteY6" fmla="*/ 336551 h 336551"/>
                  <a:gd name="connsiteX7" fmla="*/ 241300 w 338138"/>
                  <a:gd name="connsiteY7" fmla="*/ 240582 h 336551"/>
                  <a:gd name="connsiteX8" fmla="*/ 265178 w 338138"/>
                  <a:gd name="connsiteY8" fmla="*/ 216918 h 336551"/>
                  <a:gd name="connsiteX9" fmla="*/ 265178 w 338138"/>
                  <a:gd name="connsiteY9" fmla="*/ 95970 h 336551"/>
                  <a:gd name="connsiteX10" fmla="*/ 262525 w 338138"/>
                  <a:gd name="connsiteY10" fmla="*/ 84138 h 336551"/>
                  <a:gd name="connsiteX11" fmla="*/ 120477 w 338138"/>
                  <a:gd name="connsiteY11" fmla="*/ 84138 h 336551"/>
                  <a:gd name="connsiteX12" fmla="*/ 217661 w 338138"/>
                  <a:gd name="connsiteY12" fmla="*/ 84138 h 336551"/>
                  <a:gd name="connsiteX13" fmla="*/ 241300 w 338138"/>
                  <a:gd name="connsiteY13" fmla="*/ 107802 h 336551"/>
                  <a:gd name="connsiteX14" fmla="*/ 241300 w 338138"/>
                  <a:gd name="connsiteY14" fmla="*/ 191940 h 336551"/>
                  <a:gd name="connsiteX15" fmla="*/ 217661 w 338138"/>
                  <a:gd name="connsiteY15" fmla="*/ 216918 h 336551"/>
                  <a:gd name="connsiteX16" fmla="*/ 217661 w 338138"/>
                  <a:gd name="connsiteY16" fmla="*/ 336551 h 336551"/>
                  <a:gd name="connsiteX17" fmla="*/ 120477 w 338138"/>
                  <a:gd name="connsiteY17" fmla="*/ 336551 h 336551"/>
                  <a:gd name="connsiteX18" fmla="*/ 120477 w 338138"/>
                  <a:gd name="connsiteY18" fmla="*/ 216918 h 336551"/>
                  <a:gd name="connsiteX19" fmla="*/ 96837 w 338138"/>
                  <a:gd name="connsiteY19" fmla="*/ 191940 h 336551"/>
                  <a:gd name="connsiteX20" fmla="*/ 96837 w 338138"/>
                  <a:gd name="connsiteY20" fmla="*/ 107802 h 336551"/>
                  <a:gd name="connsiteX21" fmla="*/ 120477 w 338138"/>
                  <a:gd name="connsiteY21" fmla="*/ 84138 h 336551"/>
                  <a:gd name="connsiteX22" fmla="*/ 23878 w 338138"/>
                  <a:gd name="connsiteY22" fmla="*/ 84138 h 336551"/>
                  <a:gd name="connsiteX23" fmla="*/ 75613 w 338138"/>
                  <a:gd name="connsiteY23" fmla="*/ 84138 h 336551"/>
                  <a:gd name="connsiteX24" fmla="*/ 72960 w 338138"/>
                  <a:gd name="connsiteY24" fmla="*/ 95970 h 336551"/>
                  <a:gd name="connsiteX25" fmla="*/ 72960 w 338138"/>
                  <a:gd name="connsiteY25" fmla="*/ 216918 h 336551"/>
                  <a:gd name="connsiteX26" fmla="*/ 96838 w 338138"/>
                  <a:gd name="connsiteY26" fmla="*/ 240582 h 336551"/>
                  <a:gd name="connsiteX27" fmla="*/ 96838 w 338138"/>
                  <a:gd name="connsiteY27" fmla="*/ 336551 h 336551"/>
                  <a:gd name="connsiteX28" fmla="*/ 23878 w 338138"/>
                  <a:gd name="connsiteY28" fmla="*/ 336551 h 336551"/>
                  <a:gd name="connsiteX29" fmla="*/ 23878 w 338138"/>
                  <a:gd name="connsiteY29" fmla="*/ 216918 h 336551"/>
                  <a:gd name="connsiteX30" fmla="*/ 0 w 338138"/>
                  <a:gd name="connsiteY30" fmla="*/ 191940 h 336551"/>
                  <a:gd name="connsiteX31" fmla="*/ 0 w 338138"/>
                  <a:gd name="connsiteY31" fmla="*/ 107802 h 336551"/>
                  <a:gd name="connsiteX32" fmla="*/ 23878 w 338138"/>
                  <a:gd name="connsiteY32" fmla="*/ 84138 h 336551"/>
                  <a:gd name="connsiteX33" fmla="*/ 265257 w 338138"/>
                  <a:gd name="connsiteY33" fmla="*/ 0 h 336551"/>
                  <a:gd name="connsiteX34" fmla="*/ 301625 w 338138"/>
                  <a:gd name="connsiteY34" fmla="*/ 35069 h 336551"/>
                  <a:gd name="connsiteX35" fmla="*/ 265257 w 338138"/>
                  <a:gd name="connsiteY35" fmla="*/ 71438 h 336551"/>
                  <a:gd name="connsiteX36" fmla="*/ 248371 w 338138"/>
                  <a:gd name="connsiteY36" fmla="*/ 66242 h 336551"/>
                  <a:gd name="connsiteX37" fmla="*/ 245774 w 338138"/>
                  <a:gd name="connsiteY37" fmla="*/ 64944 h 336551"/>
                  <a:gd name="connsiteX38" fmla="*/ 230187 w 338138"/>
                  <a:gd name="connsiteY38" fmla="*/ 35069 h 336551"/>
                  <a:gd name="connsiteX39" fmla="*/ 265257 w 338138"/>
                  <a:gd name="connsiteY39" fmla="*/ 0 h 336551"/>
                  <a:gd name="connsiteX40" fmla="*/ 169069 w 338138"/>
                  <a:gd name="connsiteY40" fmla="*/ 0 h 336551"/>
                  <a:gd name="connsiteX41" fmla="*/ 204788 w 338138"/>
                  <a:gd name="connsiteY41" fmla="*/ 35719 h 336551"/>
                  <a:gd name="connsiteX42" fmla="*/ 169069 w 338138"/>
                  <a:gd name="connsiteY42" fmla="*/ 71438 h 336551"/>
                  <a:gd name="connsiteX43" fmla="*/ 133350 w 338138"/>
                  <a:gd name="connsiteY43" fmla="*/ 35719 h 336551"/>
                  <a:gd name="connsiteX44" fmla="*/ 169069 w 338138"/>
                  <a:gd name="connsiteY44" fmla="*/ 0 h 336551"/>
                  <a:gd name="connsiteX45" fmla="*/ 72880 w 338138"/>
                  <a:gd name="connsiteY45" fmla="*/ 0 h 336551"/>
                  <a:gd name="connsiteX46" fmla="*/ 107950 w 338138"/>
                  <a:gd name="connsiteY46" fmla="*/ 35069 h 336551"/>
                  <a:gd name="connsiteX47" fmla="*/ 92363 w 338138"/>
                  <a:gd name="connsiteY47" fmla="*/ 64944 h 336551"/>
                  <a:gd name="connsiteX48" fmla="*/ 89766 w 338138"/>
                  <a:gd name="connsiteY48" fmla="*/ 66242 h 336551"/>
                  <a:gd name="connsiteX49" fmla="*/ 72880 w 338138"/>
                  <a:gd name="connsiteY49" fmla="*/ 71438 h 336551"/>
                  <a:gd name="connsiteX50" fmla="*/ 36512 w 338138"/>
                  <a:gd name="connsiteY50" fmla="*/ 35069 h 336551"/>
                  <a:gd name="connsiteX51" fmla="*/ 72880 w 338138"/>
                  <a:gd name="connsiteY51" fmla="*/ 0 h 33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38138" h="336551">
                    <a:moveTo>
                      <a:pt x="262525" y="84138"/>
                    </a:moveTo>
                    <a:cubicBezTo>
                      <a:pt x="262525" y="84138"/>
                      <a:pt x="262525" y="84138"/>
                      <a:pt x="314260" y="84138"/>
                    </a:cubicBezTo>
                    <a:cubicBezTo>
                      <a:pt x="338138" y="84138"/>
                      <a:pt x="338138" y="107802"/>
                      <a:pt x="338138" y="107802"/>
                    </a:cubicBezTo>
                    <a:cubicBezTo>
                      <a:pt x="338138" y="107802"/>
                      <a:pt x="338138" y="107802"/>
                      <a:pt x="338138" y="191940"/>
                    </a:cubicBezTo>
                    <a:cubicBezTo>
                      <a:pt x="338138" y="216918"/>
                      <a:pt x="314260" y="216918"/>
                      <a:pt x="314260" y="216918"/>
                    </a:cubicBezTo>
                    <a:cubicBezTo>
                      <a:pt x="314260" y="216918"/>
                      <a:pt x="314260" y="216918"/>
                      <a:pt x="314260" y="336551"/>
                    </a:cubicBezTo>
                    <a:cubicBezTo>
                      <a:pt x="314260" y="336551"/>
                      <a:pt x="314260" y="336551"/>
                      <a:pt x="241300" y="336551"/>
                    </a:cubicBezTo>
                    <a:cubicBezTo>
                      <a:pt x="241300" y="336551"/>
                      <a:pt x="241300" y="336551"/>
                      <a:pt x="241300" y="240582"/>
                    </a:cubicBezTo>
                    <a:cubicBezTo>
                      <a:pt x="241300" y="240582"/>
                      <a:pt x="265178" y="240582"/>
                      <a:pt x="265178" y="216918"/>
                    </a:cubicBezTo>
                    <a:cubicBezTo>
                      <a:pt x="265178" y="216918"/>
                      <a:pt x="265178" y="216918"/>
                      <a:pt x="265178" y="95970"/>
                    </a:cubicBezTo>
                    <a:cubicBezTo>
                      <a:pt x="265178" y="95970"/>
                      <a:pt x="265178" y="90711"/>
                      <a:pt x="262525" y="84138"/>
                    </a:cubicBezTo>
                    <a:close/>
                    <a:moveTo>
                      <a:pt x="120477" y="84138"/>
                    </a:moveTo>
                    <a:cubicBezTo>
                      <a:pt x="120477" y="84138"/>
                      <a:pt x="120477" y="84138"/>
                      <a:pt x="217661" y="84138"/>
                    </a:cubicBezTo>
                    <a:cubicBezTo>
                      <a:pt x="241300" y="84138"/>
                      <a:pt x="241300" y="107802"/>
                      <a:pt x="241300" y="107802"/>
                    </a:cubicBezTo>
                    <a:lnTo>
                      <a:pt x="241300" y="191940"/>
                    </a:lnTo>
                    <a:cubicBezTo>
                      <a:pt x="241300" y="216918"/>
                      <a:pt x="217661" y="216918"/>
                      <a:pt x="217661" y="216918"/>
                    </a:cubicBezTo>
                    <a:cubicBezTo>
                      <a:pt x="217661" y="216918"/>
                      <a:pt x="217661" y="216918"/>
                      <a:pt x="217661" y="336551"/>
                    </a:cubicBezTo>
                    <a:cubicBezTo>
                      <a:pt x="217661" y="336551"/>
                      <a:pt x="217661" y="336551"/>
                      <a:pt x="120477" y="336551"/>
                    </a:cubicBezTo>
                    <a:cubicBezTo>
                      <a:pt x="120477" y="336551"/>
                      <a:pt x="120477" y="336551"/>
                      <a:pt x="120477" y="216918"/>
                    </a:cubicBezTo>
                    <a:cubicBezTo>
                      <a:pt x="120477" y="216918"/>
                      <a:pt x="96837" y="216918"/>
                      <a:pt x="96837" y="191940"/>
                    </a:cubicBezTo>
                    <a:cubicBezTo>
                      <a:pt x="96837" y="191940"/>
                      <a:pt x="96837" y="191940"/>
                      <a:pt x="96837" y="107802"/>
                    </a:cubicBezTo>
                    <a:cubicBezTo>
                      <a:pt x="96837" y="84138"/>
                      <a:pt x="120477" y="84138"/>
                      <a:pt x="120477" y="84138"/>
                    </a:cubicBezTo>
                    <a:close/>
                    <a:moveTo>
                      <a:pt x="23878" y="84138"/>
                    </a:moveTo>
                    <a:cubicBezTo>
                      <a:pt x="23878" y="84138"/>
                      <a:pt x="23878" y="84138"/>
                      <a:pt x="75613" y="84138"/>
                    </a:cubicBezTo>
                    <a:cubicBezTo>
                      <a:pt x="72960" y="90711"/>
                      <a:pt x="72960" y="95970"/>
                      <a:pt x="72960" y="95970"/>
                    </a:cubicBezTo>
                    <a:cubicBezTo>
                      <a:pt x="72960" y="95970"/>
                      <a:pt x="72960" y="95970"/>
                      <a:pt x="72960" y="216918"/>
                    </a:cubicBezTo>
                    <a:cubicBezTo>
                      <a:pt x="72960" y="240582"/>
                      <a:pt x="96838" y="240582"/>
                      <a:pt x="96838" y="240582"/>
                    </a:cubicBezTo>
                    <a:cubicBezTo>
                      <a:pt x="96838" y="240582"/>
                      <a:pt x="96838" y="240582"/>
                      <a:pt x="96838" y="336551"/>
                    </a:cubicBezTo>
                    <a:cubicBezTo>
                      <a:pt x="96838" y="336551"/>
                      <a:pt x="96838" y="336551"/>
                      <a:pt x="23878" y="336551"/>
                    </a:cubicBezTo>
                    <a:cubicBezTo>
                      <a:pt x="23878" y="336551"/>
                      <a:pt x="23878" y="336551"/>
                      <a:pt x="23878" y="216918"/>
                    </a:cubicBezTo>
                    <a:cubicBezTo>
                      <a:pt x="23878" y="216918"/>
                      <a:pt x="0" y="216918"/>
                      <a:pt x="0" y="191940"/>
                    </a:cubicBezTo>
                    <a:cubicBezTo>
                      <a:pt x="0" y="191940"/>
                      <a:pt x="0" y="191940"/>
                      <a:pt x="0" y="107802"/>
                    </a:cubicBezTo>
                    <a:cubicBezTo>
                      <a:pt x="0" y="84138"/>
                      <a:pt x="23878" y="84138"/>
                      <a:pt x="23878" y="84138"/>
                    </a:cubicBezTo>
                    <a:close/>
                    <a:moveTo>
                      <a:pt x="265257" y="0"/>
                    </a:moveTo>
                    <a:cubicBezTo>
                      <a:pt x="284740" y="0"/>
                      <a:pt x="301625" y="15586"/>
                      <a:pt x="301625" y="35069"/>
                    </a:cubicBezTo>
                    <a:cubicBezTo>
                      <a:pt x="301625" y="55851"/>
                      <a:pt x="284740" y="71438"/>
                      <a:pt x="265257" y="71438"/>
                    </a:cubicBezTo>
                    <a:cubicBezTo>
                      <a:pt x="258762" y="71438"/>
                      <a:pt x="253567" y="70139"/>
                      <a:pt x="248371" y="66242"/>
                    </a:cubicBezTo>
                    <a:cubicBezTo>
                      <a:pt x="248371" y="66242"/>
                      <a:pt x="247072" y="66242"/>
                      <a:pt x="245774" y="64944"/>
                    </a:cubicBezTo>
                    <a:cubicBezTo>
                      <a:pt x="236681" y="59748"/>
                      <a:pt x="230187" y="48058"/>
                      <a:pt x="230187" y="35069"/>
                    </a:cubicBezTo>
                    <a:cubicBezTo>
                      <a:pt x="230187" y="15586"/>
                      <a:pt x="245774" y="0"/>
                      <a:pt x="265257" y="0"/>
                    </a:cubicBezTo>
                    <a:close/>
                    <a:moveTo>
                      <a:pt x="169069" y="0"/>
                    </a:moveTo>
                    <a:cubicBezTo>
                      <a:pt x="188796" y="0"/>
                      <a:pt x="204788" y="15992"/>
                      <a:pt x="204788" y="35719"/>
                    </a:cubicBezTo>
                    <a:cubicBezTo>
                      <a:pt x="204788" y="55446"/>
                      <a:pt x="188796" y="71438"/>
                      <a:pt x="169069" y="71438"/>
                    </a:cubicBezTo>
                    <a:cubicBezTo>
                      <a:pt x="149342" y="71438"/>
                      <a:pt x="133350" y="55446"/>
                      <a:pt x="133350" y="35719"/>
                    </a:cubicBezTo>
                    <a:cubicBezTo>
                      <a:pt x="133350" y="15992"/>
                      <a:pt x="149342" y="0"/>
                      <a:pt x="169069" y="0"/>
                    </a:cubicBezTo>
                    <a:close/>
                    <a:moveTo>
                      <a:pt x="72880" y="0"/>
                    </a:moveTo>
                    <a:cubicBezTo>
                      <a:pt x="92363" y="0"/>
                      <a:pt x="107950" y="15586"/>
                      <a:pt x="107950" y="35069"/>
                    </a:cubicBezTo>
                    <a:cubicBezTo>
                      <a:pt x="107950" y="48058"/>
                      <a:pt x="101456" y="59748"/>
                      <a:pt x="92363" y="64944"/>
                    </a:cubicBezTo>
                    <a:cubicBezTo>
                      <a:pt x="91065" y="66242"/>
                      <a:pt x="89766" y="66242"/>
                      <a:pt x="89766" y="66242"/>
                    </a:cubicBezTo>
                    <a:cubicBezTo>
                      <a:pt x="84570" y="70139"/>
                      <a:pt x="79375" y="71438"/>
                      <a:pt x="72880" y="71438"/>
                    </a:cubicBezTo>
                    <a:cubicBezTo>
                      <a:pt x="53397" y="71438"/>
                      <a:pt x="36512" y="55851"/>
                      <a:pt x="36512" y="35069"/>
                    </a:cubicBezTo>
                    <a:cubicBezTo>
                      <a:pt x="36512" y="15586"/>
                      <a:pt x="53397" y="0"/>
                      <a:pt x="728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788035" y="1366520"/>
            <a:ext cx="10927715" cy="45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评审条件：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）为我校在校二年级以上（含二年级），学年内无（专业教育、通识教育）考试（必修）、考查（基本素养）课成绩不及格现象；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在校期间学习成绩优异；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获得社会实践学分并获得社会实践奖励（含团体奖）；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积极开展创新创业实践，参加学校相关活动并获得奖励或发布相关文章；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综合素质评价成绩和考试（必修）课平均成绩均在评价班级排名前10%。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3395" y="72644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一）国家奖学金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5297.382677165354,&quot;width&quot;:11168.944881889764}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1_1"/>
  <p:tag name="KSO_WM_UNIT_ID" val="diagram160384_5*m_h_f*1_1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10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8"/>
  <p:tag name="KSO_WM_UNIT_ID" val="diagram160384_6*m_i*1_18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10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6_1"/>
  <p:tag name="KSO_WM_UNIT_ID" val="diagram160384_6*m_h_f*1_6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10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9"/>
  <p:tag name="KSO_WM_UNIT_ID" val="diagram160384_6*m_i*1_19"/>
  <p:tag name="KSO_WM_UNIT_CLEAR" val="1"/>
  <p:tag name="KSO_WM_UNIT_LAYERLEVEL" val="1_1"/>
  <p:tag name="KSO_WM_DIAGRAM_GROUP_CODE" val="m1-1"/>
  <p:tag name="KSO_WM_UNIT_LINE_FORE_SCHEMECOLOR_INDEX" val="10"/>
  <p:tag name="KSO_WM_UNIT_LINE_FILL_TYPE" val="2"/>
</p:tagLst>
</file>

<file path=ppt/tags/tag10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9"/>
  <p:tag name="KSO_WM_TEMPLATE_CATEGORY" val="diagram"/>
  <p:tag name="KSO_WM_TEMPLATE_INDEX" val="160384"/>
  <p:tag name="KSO_WM_UNIT_INDEX" val="19"/>
</p:tagLst>
</file>

<file path=ppt/tags/tag10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8"/>
  <p:tag name="KSO_WM_UNIT_ID" val="diagram160384_6*m_i*1_8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10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9"/>
  <p:tag name="KSO_WM_UNIT_ID" val="diagram160384_6*m_i*1_9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10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5_1"/>
  <p:tag name="KSO_WM_UNIT_ID" val="diagram160384_6*m_h_f*1_5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10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0"/>
  <p:tag name="KSO_WM_UNIT_ID" val="diagram160384_6*m_i*1_10"/>
  <p:tag name="KSO_WM_UNIT_CLEAR" val="1"/>
  <p:tag name="KSO_WM_UNIT_LAYERLEVEL" val="1_1"/>
  <p:tag name="KSO_WM_DIAGRAM_GROUP_CODE" val="m1-1"/>
  <p:tag name="KSO_WM_UNIT_LINE_FORE_SCHEMECOLOR_INDEX" val="9"/>
  <p:tag name="KSO_WM_UNIT_LINE_FILL_TYPE" val="2"/>
</p:tagLst>
</file>

<file path=ppt/tags/tag108.xml><?xml version="1.0" encoding="utf-8"?>
<p:tagLst xmlns:p="http://schemas.openxmlformats.org/presentationml/2006/main">
  <p:tag name="ISLIDE.VECTOR" val="276f6fe0-8bfb-4d79-8775-e0e23446d2e4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i"/>
  <p:tag name="KSO_WM_UNIT_INDEX" val="1"/>
  <p:tag name="KSO_WM_UNIT_ID" val="diagram20202574_1*i*1"/>
  <p:tag name="KSO_WM_TEMPLATE_CATEGORY" val="diagram"/>
  <p:tag name="KSO_WM_TEMPLATE_INDEX" val="20202574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4"/>
  <p:tag name="KSO_WM_UNIT_ID" val="diagram160384_5*m_i*1_4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DIAGRAM_VIRTUALLY_FRAME" val="{&quot;height&quot;:359.487874015748,&quot;left&quot;:26.81433070866142,&quot;top&quot;:123.26401574803148,&quot;width&quot;:901.2714173228345}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i"/>
  <p:tag name="KSO_WM_UNIT_INDEX" val="2"/>
  <p:tag name="KSO_WM_UNIT_ID" val="diagram20202574_1*i*2"/>
  <p:tag name="KSO_WM_TEMPLATE_CATEGORY" val="diagram"/>
  <p:tag name="KSO_WM_TEMPLATE_INDEX" val="20202574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i"/>
  <p:tag name="KSO_WM_UNIT_INDEX" val="3"/>
  <p:tag name="KSO_WM_UNIT_ID" val="diagram20202574_1*i*3"/>
  <p:tag name="KSO_WM_TEMPLATE_CATEGORY" val="diagram"/>
  <p:tag name="KSO_WM_TEMPLATE_INDEX" val="20202574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TEXT_PART_ID_V2" val="d-4-1"/>
  <p:tag name="KSO_WM_UNIT_PRESET_TEXT" val="点击此处添加正文，文字是您思想的提炼，为了最终呈现发布的良好效果，请尽量言简意赅的阐述观点；根据需要可酌情增减文字，以便观者可以准确理解您所传达的信息，点击此处添加正文，文字是您思想的提炼，为了最终呈现发布的良好效果，请尽量言简意赅的阐述观点。"/>
  <p:tag name="KSO_WM_UNIT_NOCLEAR" val="0"/>
  <p:tag name="KSO_WM_UNIT_SHOW_EDIT_AREA_INDICATION" val="0"/>
  <p:tag name="KSO_WM_UNIT_VALUE" val="156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f"/>
  <p:tag name="KSO_WM_UNIT_INDEX" val="1"/>
  <p:tag name="KSO_WM_UNIT_ID" val="diagram20202574_1*f*1"/>
  <p:tag name="KSO_WM_TEMPLATE_CATEGORY" val="diagram"/>
  <p:tag name="KSO_WM_TEMPLATE_INDEX" val="20202574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TEXT_PART_ID_V2" val="d-4-1"/>
  <p:tag name="KSO_WM_UNIT_PRESET_TEXT" val="点击此处添加正文，文字是您思想的提炼，为了最终呈现发布的良好效果&#13;请尽量言简意赅的阐述观点；根据需要可酌情增减文字，以便观者可以准确理解您所传达的信息。&#13;即便信息错综复杂，需要用更多的文字来表述，也请您尽可能提炼思想的精髓，恰如其分的表达观点。"/>
  <p:tag name="KSO_WM_UNIT_NOCLEAR" val="1"/>
  <p:tag name="KSO_WM_UNIT_SHOW_EDIT_AREA_INDICATION" val="0"/>
  <p:tag name="KSO_WM_UNIT_VALUE" val="208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h_f"/>
  <p:tag name="KSO_WM_UNIT_INDEX" val="1_1"/>
  <p:tag name="KSO_WM_UNIT_ID" val="diagram20202574_1*h_f*1_1"/>
  <p:tag name="KSO_WM_TEMPLATE_CATEGORY" val="diagram"/>
  <p:tag name="KSO_WM_TEMPLATE_INDEX" val="20202574"/>
  <p:tag name="KSO_WM_UNIT_LAYERLEVEL" val="1_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"/>
  <p:tag name="KSO_WM_UNIT_ID" val="diagram160384_6*m_i*1_1"/>
  <p:tag name="KSO_WM_UNIT_CLEAR" val="1"/>
  <p:tag name="KSO_WM_UNIT_LAYERLEVEL" val="1_1"/>
  <p:tag name="KSO_WM_DIAGRAM_GROUP_CODE" val="m1-1"/>
  <p:tag name="KSO_WM_DIAGRAM_VIRTUALLY_FRAME" val="{&quot;height&quot;:321.034094488189,&quot;left&quot;:6.8,&quot;top&quot;:181.3176377952756,&quot;width&quot;:946.5084251968503}"/>
</p:tagLst>
</file>

<file path=ppt/tags/tag11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"/>
  <p:tag name="KSO_WM_TEMPLATE_CATEGORY" val="diagram"/>
  <p:tag name="KSO_WM_TEMPLATE_INDEX" val="160384"/>
  <p:tag name="KSO_WM_UNIT_INDEX" val="1"/>
  <p:tag name="KSO_WM_DIAGRAM_VIRTUALLY_FRAME" val="{&quot;height&quot;:321.034094488189,&quot;left&quot;:6.8,&quot;top&quot;:181.3176377952756,&quot;width&quot;:946.5084251968503}"/>
</p:tagLst>
</file>

<file path=ppt/tags/tag1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2"/>
  <p:tag name="KSO_WM_UNIT_ID" val="diagram160384_6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3"/>
  <p:tag name="KSO_WM_UNIT_ID" val="diagram160384_6*m_i*1_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1_1"/>
  <p:tag name="KSO_WM_UNIT_ID" val="diagram160384_6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4"/>
  <p:tag name="KSO_WM_UNIT_ID" val="diagram160384_6*m_i*1_4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5*i*10"/>
  <p:tag name="KSO_WM_TEMPLATE_CATEGORY" val="diagram"/>
  <p:tag name="KSO_WM_TEMPLATE_INDEX" val="160384"/>
  <p:tag name="KSO_WM_UNIT_INDEX" val="10"/>
  <p:tag name="KSO_WM_DIAGRAM_VIRTUALLY_FRAME" val="{&quot;height&quot;:359.487874015748,&quot;left&quot;:26.81433070866142,&quot;top&quot;:123.26401574803148,&quot;width&quot;:901.2714173228345}"/>
</p:tagLst>
</file>

<file path=ppt/tags/tag1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0"/>
  <p:tag name="KSO_WM_TEMPLATE_CATEGORY" val="diagram"/>
  <p:tag name="KSO_WM_TEMPLATE_INDEX" val="160384"/>
  <p:tag name="KSO_WM_UNIT_INDEX" val="10"/>
  <p:tag name="KSO_WM_DIAGRAM_VIRTUALLY_FRAME" val="{&quot;height&quot;:321.034094488189,&quot;left&quot;:6.8,&quot;top&quot;:181.3176377952756,&quot;width&quot;:946.5084251968503}"/>
</p:tagLst>
</file>

<file path=ppt/tags/tag1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5"/>
  <p:tag name="KSO_WM_UNIT_ID" val="diagram160384_6*m_i*1_5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6"/>
  <p:tag name="KSO_WM_UNIT_ID" val="diagram160384_6*m_i*1_6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3_1"/>
  <p:tag name="KSO_WM_UNIT_ID" val="diagram160384_6*m_h_f*1_3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7"/>
  <p:tag name="KSO_WM_UNIT_ID" val="diagram160384_6*m_i*1_7"/>
  <p:tag name="KSO_WM_UNIT_CLEAR" val="1"/>
  <p:tag name="KSO_WM_UNIT_LAYERLEVEL" val="1_1"/>
  <p:tag name="KSO_WM_DIAGRAM_GROUP_CODE" val="m1-1"/>
  <p:tag name="KSO_WM_UNIT_LINE_FORE_SCHEMECOLOR_INDEX" val="7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12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9"/>
  <p:tag name="KSO_WM_TEMPLATE_CATEGORY" val="diagram"/>
  <p:tag name="KSO_WM_TEMPLATE_INDEX" val="160384"/>
  <p:tag name="KSO_WM_UNIT_INDEX" val="19"/>
  <p:tag name="KSO_WM_DIAGRAM_VIRTUALLY_FRAME" val="{&quot;height&quot;:321.034094488189,&quot;left&quot;:6.8,&quot;top&quot;:181.3176377952756,&quot;width&quot;:946.5084251968503}"/>
</p:tagLst>
</file>

<file path=ppt/tags/tag1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8"/>
  <p:tag name="KSO_WM_UNIT_ID" val="diagram160384_6*m_i*1_8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2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9"/>
  <p:tag name="KSO_WM_UNIT_ID" val="diagram160384_6*m_i*1_9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5_1"/>
  <p:tag name="KSO_WM_UNIT_ID" val="diagram160384_6*m_h_f*1_5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0"/>
  <p:tag name="KSO_WM_UNIT_ID" val="diagram160384_6*m_i*1_10"/>
  <p:tag name="KSO_WM_UNIT_CLEAR" val="1"/>
  <p:tag name="KSO_WM_UNIT_LAYERLEVEL" val="1_1"/>
  <p:tag name="KSO_WM_DIAGRAM_GROUP_CODE" val="m1-1"/>
  <p:tag name="KSO_WM_UNIT_LINE_FORE_SCHEMECOLOR_INDEX" val="9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5"/>
  <p:tag name="KSO_WM_UNIT_ID" val="diagram160384_5*m_i*1_5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13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28"/>
  <p:tag name="KSO_WM_TEMPLATE_CATEGORY" val="diagram"/>
  <p:tag name="KSO_WM_TEMPLATE_INDEX" val="160384"/>
  <p:tag name="KSO_WM_UNIT_INDEX" val="28"/>
  <p:tag name="KSO_WM_DIAGRAM_VIRTUALLY_FRAME" val="{&quot;height&quot;:321.034094488189,&quot;left&quot;:6.8,&quot;top&quot;:181.3176377952756,&quot;width&quot;:946.5084251968503}"/>
</p:tagLst>
</file>

<file path=ppt/tags/tag13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1"/>
  <p:tag name="KSO_WM_UNIT_ID" val="diagram160384_6*m_i*1_11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3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2"/>
  <p:tag name="KSO_WM_UNIT_ID" val="diagram160384_6*m_i*1_12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3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2_1"/>
  <p:tag name="KSO_WM_UNIT_ID" val="diagram160384_6*m_h_f*1_2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3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3"/>
  <p:tag name="KSO_WM_UNIT_ID" val="diagram160384_6*m_i*1_13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1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37"/>
  <p:tag name="KSO_WM_TEMPLATE_CATEGORY" val="diagram"/>
  <p:tag name="KSO_WM_TEMPLATE_INDEX" val="160384"/>
  <p:tag name="KSO_WM_UNIT_INDEX" val="37"/>
  <p:tag name="KSO_WM_DIAGRAM_VIRTUALLY_FRAME" val="{&quot;height&quot;:321.034094488189,&quot;left&quot;:6.8,&quot;top&quot;:181.3176377952756,&quot;width&quot;:946.5084251968503}"/>
</p:tagLst>
</file>

<file path=ppt/tags/tag1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4"/>
  <p:tag name="KSO_WM_UNIT_ID" val="diagram160384_6*m_i*1_14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3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5"/>
  <p:tag name="KSO_WM_UNIT_ID" val="diagram160384_6*m_i*1_15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4_1"/>
  <p:tag name="KSO_WM_UNIT_ID" val="diagram160384_6*m_h_f*1_4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3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6"/>
  <p:tag name="KSO_WM_UNIT_ID" val="diagram160384_6*m_i*1_16"/>
  <p:tag name="KSO_WM_UNIT_CLEAR" val="1"/>
  <p:tag name="KSO_WM_UNIT_LAYERLEVEL" val="1_1"/>
  <p:tag name="KSO_WM_DIAGRAM_GROUP_CODE" val="m1-1"/>
  <p:tag name="KSO_WM_UNIT_LINE_FORE_SCHEMECOLOR_INDEX" val="8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6"/>
  <p:tag name="KSO_WM_UNIT_ID" val="diagram160384_5*m_i*1_6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1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46"/>
  <p:tag name="KSO_WM_TEMPLATE_CATEGORY" val="diagram"/>
  <p:tag name="KSO_WM_TEMPLATE_INDEX" val="160384"/>
  <p:tag name="KSO_WM_UNIT_INDEX" val="46"/>
  <p:tag name="KSO_WM_DIAGRAM_VIRTUALLY_FRAME" val="{&quot;height&quot;:321.034094488189,&quot;left&quot;:6.8,&quot;top&quot;:181.3176377952756,&quot;width&quot;:946.5084251968503}"/>
</p:tagLst>
</file>

<file path=ppt/tags/tag1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7"/>
  <p:tag name="KSO_WM_UNIT_ID" val="diagram160384_6*m_i*1_17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8"/>
  <p:tag name="KSO_WM_UNIT_ID" val="diagram160384_6*m_i*1_18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4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6_1"/>
  <p:tag name="KSO_WM_UNIT_ID" val="diagram160384_6*m_h_f*1_6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4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9"/>
  <p:tag name="KSO_WM_UNIT_ID" val="diagram160384_6*m_i*1_19"/>
  <p:tag name="KSO_WM_UNIT_CLEAR" val="1"/>
  <p:tag name="KSO_WM_UNIT_LAYERLEVEL" val="1_1"/>
  <p:tag name="KSO_WM_DIAGRAM_GROUP_CODE" val="m1-1"/>
  <p:tag name="KSO_WM_UNIT_LINE_FORE_SCHEMECOLOR_INDEX" val="10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14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9"/>
  <p:tag name="KSO_WM_TEMPLATE_CATEGORY" val="diagram"/>
  <p:tag name="KSO_WM_TEMPLATE_INDEX" val="160384"/>
  <p:tag name="KSO_WM_UNIT_INDEX" val="19"/>
  <p:tag name="KSO_WM_DIAGRAM_VIRTUALLY_FRAME" val="{&quot;height&quot;:321.034094488189,&quot;left&quot;:6.8,&quot;top&quot;:181.3176377952756,&quot;width&quot;:946.5084251968503}"/>
</p:tagLst>
</file>

<file path=ppt/tags/tag14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8"/>
  <p:tag name="KSO_WM_UNIT_ID" val="diagram160384_6*m_i*1_8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9"/>
  <p:tag name="KSO_WM_UNIT_ID" val="diagram160384_6*m_i*1_9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5_1"/>
  <p:tag name="KSO_WM_UNIT_ID" val="diagram160384_6*m_h_f*1_5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4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0"/>
  <p:tag name="KSO_WM_UNIT_ID" val="diagram160384_6*m_i*1_10"/>
  <p:tag name="KSO_WM_UNIT_CLEAR" val="1"/>
  <p:tag name="KSO_WM_UNIT_LAYERLEVEL" val="1_1"/>
  <p:tag name="KSO_WM_DIAGRAM_GROUP_CODE" val="m1-1"/>
  <p:tag name="KSO_WM_UNIT_LINE_FORE_SCHEMECOLOR_INDEX" val="9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3_1"/>
  <p:tag name="KSO_WM_UNIT_ID" val="diagram160384_5*m_h_f*1_3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98935_3*l_h_i*1_4_2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98935_3*l_h_a*1_4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8"/>
  <p:tag name="KSO_WM_UNIT_TEXT_FILL_TYPE" val="1"/>
  <p:tag name="KSO_WM_UNIT_USESOURCEFORMAT_APPLY" val="1"/>
</p:tagLst>
</file>

<file path=ppt/tags/tag15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98935_3*l_h_f*1_4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98935_3*l_h_i*1_4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LINE_FORE_SCHEMECOLOR_INDEX" val="8"/>
  <p:tag name="KSO_WM_UNIT_LINE_FILL_TYPE" val="2"/>
  <p:tag name="KSO_WM_UNIT_USESOURCEFORMAT_APPLY" val="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35_3*l_h_i*1_2_2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98935_3*l_h_a*1_2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  <p:tag name="KSO_WM_UNIT_USESOURCEFORMAT_APPLY" val="1"/>
</p:tagLst>
</file>

<file path=ppt/tags/tag15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98935_3*l_h_f*1_2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98935_3*l_h_i*1_2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USESOURCEFORMAT_APPLY" val="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8935_3*l_h_i*1_1_2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8935_3*l_h_a*1_1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5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7"/>
  <p:tag name="KSO_WM_UNIT_ID" val="diagram160384_5*m_i*1_7"/>
  <p:tag name="KSO_WM_UNIT_CLEAR" val="1"/>
  <p:tag name="KSO_WM_UNIT_LAYERLEVEL" val="1_1"/>
  <p:tag name="KSO_WM_DIAGRAM_GROUP_CODE" val="m1-1"/>
  <p:tag name="KSO_WM_UNIT_LINE_FORE_SCHEMECOLOR_INDEX" val="7"/>
  <p:tag name="KSO_WM_UNIT_LINE_FILL_TYPE" val="2"/>
  <p:tag name="KSO_WM_DIAGRAM_VIRTUALLY_FRAME" val="{&quot;height&quot;:359.487874015748,&quot;left&quot;:26.81433070866142,&quot;top&quot;:123.26401574803148,&quot;width&quot;:901.2714173228345}"/>
</p:tagLst>
</file>

<file path=ppt/tags/tag16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8935_3*l_h_f*1_1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98935_3*l_h_i*1_1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USESOURCEFORMAT_APPLY" val="1"/>
</p:tagLst>
</file>

<file path=ppt/tags/tag162.xml><?xml version="1.0" encoding="utf-8"?>
<p:tagLst xmlns:p="http://schemas.openxmlformats.org/presentationml/2006/main">
  <p:tag name="KSO_WM_SLIDE_ID" val="diagram20198935_3"/>
  <p:tag name="KSO_WM_TEMPLATE_SUBCATEGORY" val="22"/>
  <p:tag name="KSO_WM_TEMPLATE_MASTER_TYPE" val="1"/>
  <p:tag name="KSO_WM_TEMPLATE_COLOR_TYPE" val="1"/>
  <p:tag name="KSO_WM_SLIDE_TYPE" val="text"/>
  <p:tag name="KSO_WM_SLIDE_SUBTYPE" val="diag"/>
  <p:tag name="KSO_WM_SLIDE_ITEM_CNT" val="4"/>
  <p:tag name="KSO_WM_SLIDE_INDEX" val="3"/>
  <p:tag name="KSO_WM_SLIDE_SIZE" val="639.9*344.747"/>
  <p:tag name="KSO_WM_SLIDE_POSITION" val="232.807*97.6265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198935"/>
  <p:tag name="KSO_WM_SLIDE_LAYOUT" val="l"/>
  <p:tag name="KSO_WM_SLIDE_LAYOUT_CNT" val="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35_3*l_h_i*1_2_2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98935_3*l_h_a*1_2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  <p:tag name="KSO_WM_UNIT_USESOURCEFORMAT_APPLY" val="1"/>
</p:tagLst>
</file>

<file path=ppt/tags/tag16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98935_3*l_h_f*1_2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98935_3*l_h_i*1_2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USESOURCEFORMAT_APPLY" val="1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8935_3*l_h_i*1_1_2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8935_3*l_h_a*1_1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5"/>
  <p:tag name="KSO_WM_UNIT_TEXT_FILL_TYPE" val="1"/>
  <p:tag name="KSO_WM_UNIT_USESOURCEFORMAT_APPLY" val="1"/>
</p:tagLst>
</file>

<file path=ppt/tags/tag16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8935_3*l_h_f*1_1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5*i*19"/>
  <p:tag name="KSO_WM_TEMPLATE_CATEGORY" val="diagram"/>
  <p:tag name="KSO_WM_TEMPLATE_INDEX" val="160384"/>
  <p:tag name="KSO_WM_UNIT_INDEX" val="19"/>
  <p:tag name="KSO_WM_DIAGRAM_VIRTUALLY_FRAME" val="{&quot;height&quot;:359.487874015748,&quot;left&quot;:26.81433070866142,&quot;top&quot;:123.26401574803148,&quot;width&quot;:901.2714173228345}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98935_3*l_h_i*1_1_1"/>
  <p:tag name="KSO_WM_TEMPLATE_CATEGORY" val="diagram"/>
  <p:tag name="KSO_WM_TEMPLATE_INDEX" val="20198935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USESOURCEFORMAT_APPLY" val="1"/>
</p:tagLst>
</file>

<file path=ppt/tags/tag17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"/>
  <p:tag name="KSO_WM_UNIT_ID" val="diagram160384_6*m_i*1_1"/>
  <p:tag name="KSO_WM_UNIT_CLEAR" val="1"/>
  <p:tag name="KSO_WM_UNIT_LAYERLEVEL" val="1_1"/>
  <p:tag name="KSO_WM_DIAGRAM_GROUP_CODE" val="m1-1"/>
  <p:tag name="KSO_WM_DIAGRAM_VIRTUALLY_FRAME" val="{&quot;height&quot;:321.034094488189,&quot;left&quot;:6.8,&quot;top&quot;:181.3176377952756,&quot;width&quot;:946.5084251968503}"/>
</p:tagLst>
</file>

<file path=ppt/tags/tag17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"/>
  <p:tag name="KSO_WM_TEMPLATE_CATEGORY" val="diagram"/>
  <p:tag name="KSO_WM_TEMPLATE_INDEX" val="160384"/>
  <p:tag name="KSO_WM_UNIT_INDEX" val="1"/>
  <p:tag name="KSO_WM_DIAGRAM_VIRTUALLY_FRAME" val="{&quot;height&quot;:321.034094488189,&quot;left&quot;:6.8,&quot;top&quot;:181.3176377952756,&quot;width&quot;:946.5084251968503}"/>
</p:tagLst>
</file>

<file path=ppt/tags/tag17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2"/>
  <p:tag name="KSO_WM_UNIT_ID" val="diagram160384_6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7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3"/>
  <p:tag name="KSO_WM_UNIT_ID" val="diagram160384_6*m_i*1_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7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1_1"/>
  <p:tag name="KSO_WM_UNIT_ID" val="diagram160384_6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7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4"/>
  <p:tag name="KSO_WM_UNIT_ID" val="diagram160384_6*m_i*1_4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17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0"/>
  <p:tag name="KSO_WM_TEMPLATE_CATEGORY" val="diagram"/>
  <p:tag name="KSO_WM_TEMPLATE_INDEX" val="160384"/>
  <p:tag name="KSO_WM_UNIT_INDEX" val="10"/>
  <p:tag name="KSO_WM_DIAGRAM_VIRTUALLY_FRAME" val="{&quot;height&quot;:321.034094488189,&quot;left&quot;:6.8,&quot;top&quot;:181.3176377952756,&quot;width&quot;:946.5084251968503}"/>
</p:tagLst>
</file>

<file path=ppt/tags/tag17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5"/>
  <p:tag name="KSO_WM_UNIT_ID" val="diagram160384_6*m_i*1_5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7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6"/>
  <p:tag name="KSO_WM_UNIT_ID" val="diagram160384_6*m_i*1_6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8"/>
  <p:tag name="KSO_WM_UNIT_ID" val="diagram160384_5*m_i*1_8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18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3_1"/>
  <p:tag name="KSO_WM_UNIT_ID" val="diagram160384_6*m_h_f*1_3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8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7"/>
  <p:tag name="KSO_WM_UNIT_ID" val="diagram160384_6*m_i*1_7"/>
  <p:tag name="KSO_WM_UNIT_CLEAR" val="1"/>
  <p:tag name="KSO_WM_UNIT_LAYERLEVEL" val="1_1"/>
  <p:tag name="KSO_WM_DIAGRAM_GROUP_CODE" val="m1-1"/>
  <p:tag name="KSO_WM_UNIT_LINE_FORE_SCHEMECOLOR_INDEX" val="7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18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9"/>
  <p:tag name="KSO_WM_TEMPLATE_CATEGORY" val="diagram"/>
  <p:tag name="KSO_WM_TEMPLATE_INDEX" val="160384"/>
  <p:tag name="KSO_WM_UNIT_INDEX" val="19"/>
  <p:tag name="KSO_WM_DIAGRAM_VIRTUALLY_FRAME" val="{&quot;height&quot;:321.034094488189,&quot;left&quot;:6.8,&quot;top&quot;:181.3176377952756,&quot;width&quot;:946.5084251968503}"/>
</p:tagLst>
</file>

<file path=ppt/tags/tag18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8"/>
  <p:tag name="KSO_WM_UNIT_ID" val="diagram160384_6*m_i*1_8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8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9"/>
  <p:tag name="KSO_WM_UNIT_ID" val="diagram160384_6*m_i*1_9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8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5_1"/>
  <p:tag name="KSO_WM_UNIT_ID" val="diagram160384_6*m_h_f*1_5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8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0"/>
  <p:tag name="KSO_WM_UNIT_ID" val="diagram160384_6*m_i*1_10"/>
  <p:tag name="KSO_WM_UNIT_CLEAR" val="1"/>
  <p:tag name="KSO_WM_UNIT_LAYERLEVEL" val="1_1"/>
  <p:tag name="KSO_WM_DIAGRAM_GROUP_CODE" val="m1-1"/>
  <p:tag name="KSO_WM_UNIT_LINE_FORE_SCHEMECOLOR_INDEX" val="9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18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28"/>
  <p:tag name="KSO_WM_TEMPLATE_CATEGORY" val="diagram"/>
  <p:tag name="KSO_WM_TEMPLATE_INDEX" val="160384"/>
  <p:tag name="KSO_WM_UNIT_INDEX" val="28"/>
  <p:tag name="KSO_WM_DIAGRAM_VIRTUALLY_FRAME" val="{&quot;height&quot;:321.034094488189,&quot;left&quot;:6.8,&quot;top&quot;:181.3176377952756,&quot;width&quot;:946.5084251968503}"/>
</p:tagLst>
</file>

<file path=ppt/tags/tag18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1"/>
  <p:tag name="KSO_WM_UNIT_ID" val="diagram160384_6*m_i*1_11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8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2"/>
  <p:tag name="KSO_WM_UNIT_ID" val="diagram160384_6*m_i*1_12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9"/>
  <p:tag name="KSO_WM_UNIT_ID" val="diagram160384_5*m_i*1_9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19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2_1"/>
  <p:tag name="KSO_WM_UNIT_ID" val="diagram160384_6*m_h_f*1_2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9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3"/>
  <p:tag name="KSO_WM_UNIT_ID" val="diagram160384_6*m_i*1_13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19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37"/>
  <p:tag name="KSO_WM_TEMPLATE_CATEGORY" val="diagram"/>
  <p:tag name="KSO_WM_TEMPLATE_INDEX" val="160384"/>
  <p:tag name="KSO_WM_UNIT_INDEX" val="37"/>
  <p:tag name="KSO_WM_DIAGRAM_VIRTUALLY_FRAME" val="{&quot;height&quot;:321.034094488189,&quot;left&quot;:6.8,&quot;top&quot;:181.3176377952756,&quot;width&quot;:946.5084251968503}"/>
</p:tagLst>
</file>

<file path=ppt/tags/tag19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4"/>
  <p:tag name="KSO_WM_UNIT_ID" val="diagram160384_6*m_i*1_14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9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5"/>
  <p:tag name="KSO_WM_UNIT_ID" val="diagram160384_6*m_i*1_15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9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4_1"/>
  <p:tag name="KSO_WM_UNIT_ID" val="diagram160384_6*m_h_f*1_4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9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6"/>
  <p:tag name="KSO_WM_UNIT_ID" val="diagram160384_6*m_i*1_16"/>
  <p:tag name="KSO_WM_UNIT_CLEAR" val="1"/>
  <p:tag name="KSO_WM_UNIT_LAYERLEVEL" val="1_1"/>
  <p:tag name="KSO_WM_DIAGRAM_GROUP_CODE" val="m1-1"/>
  <p:tag name="KSO_WM_UNIT_LINE_FORE_SCHEMECOLOR_INDEX" val="8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19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46"/>
  <p:tag name="KSO_WM_TEMPLATE_CATEGORY" val="diagram"/>
  <p:tag name="KSO_WM_TEMPLATE_INDEX" val="160384"/>
  <p:tag name="KSO_WM_UNIT_INDEX" val="46"/>
  <p:tag name="KSO_WM_DIAGRAM_VIRTUALLY_FRAME" val="{&quot;height&quot;:321.034094488189,&quot;left&quot;:6.8,&quot;top&quot;:181.3176377952756,&quot;width&quot;:946.5084251968503}"/>
</p:tagLst>
</file>

<file path=ppt/tags/tag19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7"/>
  <p:tag name="KSO_WM_UNIT_ID" val="diagram160384_6*m_i*1_17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19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8"/>
  <p:tag name="KSO_WM_UNIT_ID" val="diagram160384_6*m_i*1_18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2.xml><?xml version="1.0" encoding="utf-8"?>
<p:tagLst xmlns:p="http://schemas.openxmlformats.org/presentationml/2006/main">
  <p:tag name="KSO_WM_UNIT_PLACING_PICTURE_USER_VIEWPORT" val="{&quot;height&quot;:6313,&quot;width&quot;:11997}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5_1"/>
  <p:tag name="KSO_WM_UNIT_ID" val="diagram160384_5*m_h_f*1_5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20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6_1"/>
  <p:tag name="KSO_WM_UNIT_ID" val="diagram160384_6*m_h_f*1_6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20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9"/>
  <p:tag name="KSO_WM_UNIT_ID" val="diagram160384_6*m_i*1_19"/>
  <p:tag name="KSO_WM_UNIT_CLEAR" val="1"/>
  <p:tag name="KSO_WM_UNIT_LAYERLEVEL" val="1_1"/>
  <p:tag name="KSO_WM_DIAGRAM_GROUP_CODE" val="m1-1"/>
  <p:tag name="KSO_WM_UNIT_LINE_FORE_SCHEMECOLOR_INDEX" val="10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20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9"/>
  <p:tag name="KSO_WM_TEMPLATE_CATEGORY" val="diagram"/>
  <p:tag name="KSO_WM_TEMPLATE_INDEX" val="160384"/>
  <p:tag name="KSO_WM_UNIT_INDEX" val="19"/>
  <p:tag name="KSO_WM_DIAGRAM_VIRTUALLY_FRAME" val="{&quot;height&quot;:321.034094488189,&quot;left&quot;:6.8,&quot;top&quot;:181.3176377952756,&quot;width&quot;:946.5084251968503}"/>
</p:tagLst>
</file>

<file path=ppt/tags/tag20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8"/>
  <p:tag name="KSO_WM_UNIT_ID" val="diagram160384_6*m_i*1_8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20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9"/>
  <p:tag name="KSO_WM_UNIT_ID" val="diagram160384_6*m_i*1_9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20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5_1"/>
  <p:tag name="KSO_WM_UNIT_ID" val="diagram160384_6*m_h_f*1_5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21.034094488189,&quot;left&quot;:6.8,&quot;top&quot;:181.3176377952756,&quot;width&quot;:946.5084251968503}"/>
</p:tagLst>
</file>

<file path=ppt/tags/tag20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0"/>
  <p:tag name="KSO_WM_UNIT_ID" val="diagram160384_6*m_i*1_10"/>
  <p:tag name="KSO_WM_UNIT_CLEAR" val="1"/>
  <p:tag name="KSO_WM_UNIT_LAYERLEVEL" val="1_1"/>
  <p:tag name="KSO_WM_DIAGRAM_GROUP_CODE" val="m1-1"/>
  <p:tag name="KSO_WM_UNIT_LINE_FORE_SCHEMECOLOR_INDEX" val="9"/>
  <p:tag name="KSO_WM_UNIT_LINE_FILL_TYPE" val="2"/>
  <p:tag name="KSO_WM_DIAGRAM_VIRTUALLY_FRAME" val="{&quot;height&quot;:321.034094488189,&quot;left&quot;:6.8,&quot;top&quot;:181.3176377952756,&quot;width&quot;:946.5084251968503}"/>
</p:tagLst>
</file>

<file path=ppt/tags/tag207.xml><?xml version="1.0" encoding="utf-8"?>
<p:tagLst xmlns:p="http://schemas.openxmlformats.org/presentationml/2006/main">
  <p:tag name="KSO_WM_UNIT_COLOR_SCHEME_SHAPE_ID" val="65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b"/>
  <p:tag name="KSO_WM_UNIT_TYPE" val="l_h_i"/>
  <p:tag name="KSO_WM_UNIT_INDEX" val="1_4_1"/>
  <p:tag name="KSO_WM_UNIT_ID" val="diagram20196511_3*l_h_i*1_4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SHADOW_SCHEMECOLOR_INDEX" val="13"/>
  <p:tag name="KSO_WM_UNIT_TEXT_FILL_FORE_SCHEMECOLOR_INDEX" val="14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08.xml><?xml version="1.0" encoding="utf-8"?>
<p:tagLst xmlns:p="http://schemas.openxmlformats.org/presentationml/2006/main">
  <p:tag name="KSO_WM_UNIT_COLOR_SCHEME_SHAPE_ID" val="67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UNIT_INDEX" val="1_4_2"/>
  <p:tag name="KSO_WM_UNIT_ID" val="diagram20196511_3*l_h_i*1_4_2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09.xml><?xml version="1.0" encoding="utf-8"?>
<p:tagLst xmlns:p="http://schemas.openxmlformats.org/presentationml/2006/main">
  <p:tag name="KSO_WM_UNIT_TEXT_PART_ID_V2" val="d-3-1"/>
  <p:tag name="KSO_WM_UNIT_COLOR_SCHEME_SHAPE_ID" val="48"/>
  <p:tag name="KSO_WM_UNIT_COLOR_SCHEME_PARENT_PAGE" val="0_3"/>
  <p:tag name="KSO_WM_UNIT_DIAGRAM_MODELTYPE" val="stripeEnum"/>
  <p:tag name="KSO_WM_UNIT_SUBTYPE" val="a"/>
  <p:tag name="KSO_WM_UNIT_NOCLEAR" val="0"/>
  <p:tag name="KSO_WM_UNIT_VALUE" val="3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96511_3*l_h_f*1_4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点击此处添加正文文字，文字是您思想的提炼，请尽可能言简意赅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0"/>
  <p:tag name="KSO_WM_UNIT_ID" val="diagram160384_5*m_i*1_10"/>
  <p:tag name="KSO_WM_UNIT_CLEAR" val="1"/>
  <p:tag name="KSO_WM_UNIT_LAYERLEVEL" val="1_1"/>
  <p:tag name="KSO_WM_DIAGRAM_GROUP_CODE" val="m1-1"/>
  <p:tag name="KSO_WM_UNIT_LINE_FORE_SCHEMECOLOR_INDEX" val="9"/>
  <p:tag name="KSO_WM_UNIT_LINE_FILL_TYPE" val="2"/>
  <p:tag name="KSO_WM_DIAGRAM_VIRTUALLY_FRAME" val="{&quot;height&quot;:359.487874015748,&quot;left&quot;:26.81433070866142,&quot;top&quot;:123.26401574803148,&quot;width&quot;:901.2714173228345}"/>
</p:tagLst>
</file>

<file path=ppt/tags/tag210.xml><?xml version="1.0" encoding="utf-8"?>
<p:tagLst xmlns:p="http://schemas.openxmlformats.org/presentationml/2006/main">
  <p:tag name="KSO_WM_UNIT_TEXT_PART_ID_V2" val="c-3-1"/>
  <p:tag name="KSO_WM_UNIT_COLOR_SCHEME_SHAPE_ID" val="49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96511_3*l_h_a*1_4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11.xml><?xml version="1.0" encoding="utf-8"?>
<p:tagLst xmlns:p="http://schemas.openxmlformats.org/presentationml/2006/main">
  <p:tag name="KSO_WM_UNIT_COLOR_SCHEME_SHAPE_ID" val="45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3"/>
  <p:tag name="KSO_WM_UNIT_ID" val="diagram20196511_3*l_h_i*1_4_3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12.xml><?xml version="1.0" encoding="utf-8"?>
<p:tagLst xmlns:p="http://schemas.openxmlformats.org/presentationml/2006/main">
  <p:tag name="KSO_WM_UNIT_COLOR_SCHEME_SHAPE_ID" val="33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b"/>
  <p:tag name="KSO_WM_UNIT_TYPE" val="l_h_i"/>
  <p:tag name="KSO_WM_UNIT_INDEX" val="1_3_1"/>
  <p:tag name="KSO_WM_UNIT_ID" val="diagram20196511_3*l_h_i*1_3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SHADOW_SCHEMECOLOR_INDEX" val="13"/>
  <p:tag name="KSO_WM_UNIT_TEXT_FILL_FORE_SCHEMECOLOR_INDEX" val="14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13.xml><?xml version="1.0" encoding="utf-8"?>
<p:tagLst xmlns:p="http://schemas.openxmlformats.org/presentationml/2006/main">
  <p:tag name="KSO_WM_UNIT_COLOR_SCHEME_SHAPE_ID" val="34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UNIT_INDEX" val="1_3_2"/>
  <p:tag name="KSO_WM_UNIT_ID" val="diagram20196511_3*l_h_i*1_3_2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14.xml><?xml version="1.0" encoding="utf-8"?>
<p:tagLst xmlns:p="http://schemas.openxmlformats.org/presentationml/2006/main">
  <p:tag name="KSO_WM_UNIT_TEXT_PART_ID_V2" val="d-3-1"/>
  <p:tag name="KSO_WM_UNIT_COLOR_SCHEME_SHAPE_ID" val="38"/>
  <p:tag name="KSO_WM_UNIT_COLOR_SCHEME_PARENT_PAGE" val="0_3"/>
  <p:tag name="KSO_WM_UNIT_DIAGRAM_MODELTYPE" val="stripeEnum"/>
  <p:tag name="KSO_WM_UNIT_SUBTYPE" val="a"/>
  <p:tag name="KSO_WM_UNIT_NOCLEAR" val="0"/>
  <p:tag name="KSO_WM_UNIT_VALUE" val="3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96511_3*l_h_f*1_3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点击此处添加正文文字，文字是您思想的提炼，请尽可能言简意赅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15.xml><?xml version="1.0" encoding="utf-8"?>
<p:tagLst xmlns:p="http://schemas.openxmlformats.org/presentationml/2006/main">
  <p:tag name="KSO_WM_UNIT_TEXT_PART_ID_V2" val="c-3-1"/>
  <p:tag name="KSO_WM_UNIT_COLOR_SCHEME_SHAPE_ID" val="41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96511_3*l_h_a*1_3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16.xml><?xml version="1.0" encoding="utf-8"?>
<p:tagLst xmlns:p="http://schemas.openxmlformats.org/presentationml/2006/main">
  <p:tag name="KSO_WM_UNIT_COLOR_SCHEME_SHAPE_ID" val="37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3"/>
  <p:tag name="KSO_WM_UNIT_ID" val="diagram20196511_3*l_h_i*1_3_3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17.xml><?xml version="1.0" encoding="utf-8"?>
<p:tagLst xmlns:p="http://schemas.openxmlformats.org/presentationml/2006/main">
  <p:tag name="KSO_WM_UNIT_COLOR_SCHEME_SHAPE_ID" val="43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b"/>
  <p:tag name="KSO_WM_UNIT_TYPE" val="l_h_i"/>
  <p:tag name="KSO_WM_UNIT_INDEX" val="1_2_1"/>
  <p:tag name="KSO_WM_UNIT_ID" val="diagram20196511_3*l_h_i*1_2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SHADOW_SCHEMECOLOR_INDEX" val="13"/>
  <p:tag name="KSO_WM_UNIT_TEXT_FILL_FORE_SCHEMECOLOR_INDEX" val="14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18.xml><?xml version="1.0" encoding="utf-8"?>
<p:tagLst xmlns:p="http://schemas.openxmlformats.org/presentationml/2006/main">
  <p:tag name="KSO_WM_UNIT_COLOR_SCHEME_SHAPE_ID" val="44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UNIT_INDEX" val="1_2_2"/>
  <p:tag name="KSO_WM_UNIT_ID" val="diagram20196511_3*l_h_i*1_2_2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19.xml><?xml version="1.0" encoding="utf-8"?>
<p:tagLst xmlns:p="http://schemas.openxmlformats.org/presentationml/2006/main">
  <p:tag name="KSO_WM_UNIT_TEXT_PART_ID_V2" val="d-3-1"/>
  <p:tag name="KSO_WM_UNIT_COLOR_SCHEME_SHAPE_ID" val="50"/>
  <p:tag name="KSO_WM_UNIT_COLOR_SCHEME_PARENT_PAGE" val="0_3"/>
  <p:tag name="KSO_WM_UNIT_DIAGRAM_MODELTYPE" val="stripeEnum"/>
  <p:tag name="KSO_WM_UNIT_SUBTYPE" val="a"/>
  <p:tag name="KSO_WM_UNIT_NOCLEAR" val="0"/>
  <p:tag name="KSO_WM_UNIT_VALUE" val="3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96511_3*l_h_f*1_2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点击此处添加正文文字，文字是您思想的提炼，请尽可能言简意赅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5*i*28"/>
  <p:tag name="KSO_WM_TEMPLATE_CATEGORY" val="diagram"/>
  <p:tag name="KSO_WM_TEMPLATE_INDEX" val="160384"/>
  <p:tag name="KSO_WM_UNIT_INDEX" val="28"/>
  <p:tag name="KSO_WM_DIAGRAM_VIRTUALLY_FRAME" val="{&quot;height&quot;:359.487874015748,&quot;left&quot;:26.81433070866142,&quot;top&quot;:123.26401574803148,&quot;width&quot;:901.2714173228345}"/>
</p:tagLst>
</file>

<file path=ppt/tags/tag220.xml><?xml version="1.0" encoding="utf-8"?>
<p:tagLst xmlns:p="http://schemas.openxmlformats.org/presentationml/2006/main">
  <p:tag name="KSO_WM_UNIT_TEXT_PART_ID_V2" val="c-3-1"/>
  <p:tag name="KSO_WM_UNIT_COLOR_SCHEME_SHAPE_ID" val="51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96511_3*l_h_a*1_2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21.xml><?xml version="1.0" encoding="utf-8"?>
<p:tagLst xmlns:p="http://schemas.openxmlformats.org/presentationml/2006/main">
  <p:tag name="KSO_WM_UNIT_COLOR_SCHEME_SHAPE_ID" val="47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3"/>
  <p:tag name="KSO_WM_UNIT_ID" val="diagram20196511_3*l_h_i*1_2_3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22.xml><?xml version="1.0" encoding="utf-8"?>
<p:tagLst xmlns:p="http://schemas.openxmlformats.org/presentationml/2006/main">
  <p:tag name="KSO_WM_UNIT_COLOR_SCHEME_SHAPE_ID" val="53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b"/>
  <p:tag name="KSO_WM_UNIT_TYPE" val="l_h_i"/>
  <p:tag name="KSO_WM_UNIT_INDEX" val="1_1_1"/>
  <p:tag name="KSO_WM_UNIT_ID" val="diagram20196511_3*l_h_i*1_1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SHADOW_SCHEMECOLOR_INDEX" val="13"/>
  <p:tag name="KSO_WM_UNIT_TEXT_FILL_FORE_SCHEMECOLOR_INDEX" val="14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23.xml><?xml version="1.0" encoding="utf-8"?>
<p:tagLst xmlns:p="http://schemas.openxmlformats.org/presentationml/2006/main">
  <p:tag name="KSO_WM_UNIT_COLOR_SCHEME_SHAPE_ID" val="54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UNIT_INDEX" val="1_1_2"/>
  <p:tag name="KSO_WM_UNIT_ID" val="diagram20196511_3*l_h_i*1_1_2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24.xml><?xml version="1.0" encoding="utf-8"?>
<p:tagLst xmlns:p="http://schemas.openxmlformats.org/presentationml/2006/main">
  <p:tag name="KSO_WM_UNIT_TEXT_PART_ID_V2" val="d-3-1"/>
  <p:tag name="KSO_WM_UNIT_COLOR_SCHEME_SHAPE_ID" val="59"/>
  <p:tag name="KSO_WM_UNIT_COLOR_SCHEME_PARENT_PAGE" val="0_3"/>
  <p:tag name="KSO_WM_UNIT_DIAGRAM_MODELTYPE" val="stripeEnum"/>
  <p:tag name="KSO_WM_UNIT_SUBTYPE" val="a"/>
  <p:tag name="KSO_WM_UNIT_NOCLEAR" val="0"/>
  <p:tag name="KSO_WM_UNIT_VALUE" val="3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11_3*l_h_f*1_1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点击此处添加正文文字，文字是您思想的提炼，请尽可能言简意赅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25.xml><?xml version="1.0" encoding="utf-8"?>
<p:tagLst xmlns:p="http://schemas.openxmlformats.org/presentationml/2006/main">
  <p:tag name="KSO_WM_UNIT_TEXT_PART_ID_V2" val="c-3-1"/>
  <p:tag name="KSO_WM_UNIT_COLOR_SCHEME_SHAPE_ID" val="60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11_3*l_h_a*1_1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26.xml><?xml version="1.0" encoding="utf-8"?>
<p:tagLst xmlns:p="http://schemas.openxmlformats.org/presentationml/2006/main">
  <p:tag name="KSO_WM_UNIT_COLOR_SCHEME_SHAPE_ID" val="5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3"/>
  <p:tag name="KSO_WM_UNIT_ID" val="diagram20196511_3*l_h_i*1_1_3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  <p:tag name="KSO_WM_DIAGRAM_VIRTUALLY_FRAME" val="{&quot;height&quot;:355.32039370078735,&quot;left&quot;:62.57503937007874,&quot;top&quot;:134.87960629921264,&quot;width&quot;:835.1749606299212}"/>
</p:tagLst>
</file>

<file path=ppt/tags/tag227.xml><?xml version="1.0" encoding="utf-8"?>
<p:tagLst xmlns:p="http://schemas.openxmlformats.org/presentationml/2006/main">
  <p:tag name="KSO_WM_SLIDE_COLORSCHEME_VERSION" val="3.2"/>
  <p:tag name="KSO_WM_SLIDE_ID" val="diagram20196511_3"/>
  <p:tag name="KSO_WM_TEMPLATE_SUBCATEGORY" val="22"/>
  <p:tag name="KSO_WM_TEMPLATE_MASTER_TYPE" val="1"/>
  <p:tag name="KSO_WM_TEMPLATE_COLOR_TYPE" val="1"/>
  <p:tag name="KSO_WM_SLIDE_TYPE" val="text"/>
  <p:tag name="KSO_WM_SLIDE_SUBTYPE" val="diag"/>
  <p:tag name="KSO_WM_SLIDE_ITEM_CNT" val="4"/>
  <p:tag name="KSO_WM_SLIDE_INDEX" val="3"/>
  <p:tag name="KSO_WM_SLIDE_SIZE" val="851.35*386.368"/>
  <p:tag name="KSO_WM_SLIDE_POSITION" val="54.325*76.8158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196511"/>
  <p:tag name="KSO_WM_SLIDE_LAYOUT" val="l"/>
  <p:tag name="KSO_WM_SLIDE_LAYOUT_CNT" val="1"/>
</p:tagLst>
</file>

<file path=ppt/tags/tag228.xml><?xml version="1.0" encoding="utf-8"?>
<p:tagLst xmlns:p="http://schemas.openxmlformats.org/presentationml/2006/main">
  <p:tag name="KSO_WM_UNIT_COLOR_SCHEME_SHAPE_ID" val="53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b"/>
  <p:tag name="KSO_WM_UNIT_TYPE" val="l_h_i"/>
  <p:tag name="KSO_WM_UNIT_INDEX" val="1_1_1"/>
  <p:tag name="KSO_WM_UNIT_ID" val="diagram20196511_3*l_h_i*1_1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SHADOW_SCHEMECOLOR_INDEX" val="13"/>
  <p:tag name="KSO_WM_UNIT_TEXT_FILL_FORE_SCHEMECOLOR_INDEX" val="14"/>
  <p:tag name="KSO_WM_UNIT_TEXT_FILL_TYPE" val="1"/>
  <p:tag name="KSO_WM_UNIT_USESOURCEFORMAT_APPLY" val="1"/>
  <p:tag name="KSO_WM_DIAGRAM_VIRTUALLY_FRAME" val="{&quot;height&quot;:372.8,&quot;left&quot;:63.57503937007874,&quot;top&quot;:134.25,&quot;width&quot;:815.2749606299212}"/>
</p:tagLst>
</file>

<file path=ppt/tags/tag229.xml><?xml version="1.0" encoding="utf-8"?>
<p:tagLst xmlns:p="http://schemas.openxmlformats.org/presentationml/2006/main">
  <p:tag name="KSO_WM_UNIT_COLOR_SCHEME_SHAPE_ID" val="54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UNIT_INDEX" val="1_1_2"/>
  <p:tag name="KSO_WM_UNIT_ID" val="diagram20196511_3*l_h_i*1_1_2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  <p:tag name="KSO_WM_DIAGRAM_VIRTUALLY_FRAME" val="{&quot;height&quot;:372.8,&quot;left&quot;:63.57503937007874,&quot;top&quot;:134.25,&quot;width&quot;:815.2749606299212}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1"/>
  <p:tag name="KSO_WM_UNIT_ID" val="diagram160384_5*m_i*1_11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230.xml><?xml version="1.0" encoding="utf-8"?>
<p:tagLst xmlns:p="http://schemas.openxmlformats.org/presentationml/2006/main">
  <p:tag name="KSO_WM_UNIT_TEXT_PART_ID_V2" val="d-3-1"/>
  <p:tag name="KSO_WM_UNIT_COLOR_SCHEME_SHAPE_ID" val="59"/>
  <p:tag name="KSO_WM_UNIT_COLOR_SCHEME_PARENT_PAGE" val="0_3"/>
  <p:tag name="KSO_WM_UNIT_DIAGRAM_MODELTYPE" val="stripeEnum"/>
  <p:tag name="KSO_WM_UNIT_SUBTYPE" val="a"/>
  <p:tag name="KSO_WM_UNIT_NOCLEAR" val="0"/>
  <p:tag name="KSO_WM_UNIT_VALUE" val="3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11_3*l_h_f*1_1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点击此处添加正文文字，文字是您思想的提炼，请尽可能言简意赅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72.8,&quot;left&quot;:63.57503937007874,&quot;top&quot;:134.25,&quot;width&quot;:815.2749606299212}"/>
</p:tagLst>
</file>

<file path=ppt/tags/tag231.xml><?xml version="1.0" encoding="utf-8"?>
<p:tagLst xmlns:p="http://schemas.openxmlformats.org/presentationml/2006/main">
  <p:tag name="KSO_WM_UNIT_TEXT_PART_ID_V2" val="c-3-1"/>
  <p:tag name="KSO_WM_UNIT_COLOR_SCHEME_SHAPE_ID" val="60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11_3*l_h_a*1_1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  <p:tag name="KSO_WM_DIAGRAM_VIRTUALLY_FRAME" val="{&quot;height&quot;:372.8,&quot;left&quot;:63.57503937007874,&quot;top&quot;:134.25,&quot;width&quot;:815.2749606299212}"/>
</p:tagLst>
</file>

<file path=ppt/tags/tag232.xml><?xml version="1.0" encoding="utf-8"?>
<p:tagLst xmlns:p="http://schemas.openxmlformats.org/presentationml/2006/main">
  <p:tag name="KSO_WM_UNIT_COLOR_SCHEME_SHAPE_ID" val="5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3"/>
  <p:tag name="KSO_WM_UNIT_ID" val="diagram20196511_3*l_h_i*1_1_3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  <p:tag name="KSO_WM_DIAGRAM_VIRTUALLY_FRAME" val="{&quot;height&quot;:372.8,&quot;left&quot;:63.57503937007874,&quot;top&quot;:134.25,&quot;width&quot;:815.2749606299212}"/>
</p:tagLst>
</file>

<file path=ppt/tags/tag23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"/>
  <p:tag name="KSO_WM_UNIT_ID" val="diagram160384_6*m_i*1_1"/>
  <p:tag name="KSO_WM_UNIT_CLEAR" val="1"/>
  <p:tag name="KSO_WM_UNIT_LAYERLEVEL" val="1_1"/>
  <p:tag name="KSO_WM_DIAGRAM_GROUP_CODE" val="m1-1"/>
  <p:tag name="KSO_WM_DIAGRAM_VIRTUALLY_FRAME" val="{&quot;height&quot;:356.4537007874016,&quot;left&quot;:28.65,&quot;top&quot;:160.54803149606298,&quot;width&quot;:915.8}"/>
</p:tagLst>
</file>

<file path=ppt/tags/tag2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"/>
  <p:tag name="KSO_WM_TEMPLATE_CATEGORY" val="diagram"/>
  <p:tag name="KSO_WM_TEMPLATE_INDEX" val="160384"/>
  <p:tag name="KSO_WM_UNIT_INDEX" val="1"/>
  <p:tag name="KSO_WM_DIAGRAM_VIRTUALLY_FRAME" val="{&quot;height&quot;:356.4537007874016,&quot;left&quot;:28.65,&quot;top&quot;:160.54803149606298,&quot;width&quot;:915.8}"/>
</p:tagLst>
</file>

<file path=ppt/tags/tag23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2"/>
  <p:tag name="KSO_WM_UNIT_ID" val="diagram160384_6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3"/>
  <p:tag name="KSO_WM_UNIT_ID" val="diagram160384_6*m_i*1_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3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1_1"/>
  <p:tag name="KSO_WM_UNIT_ID" val="diagram160384_6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4"/>
  <p:tag name="KSO_WM_UNIT_ID" val="diagram160384_6*m_i*1_4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DIAGRAM_VIRTUALLY_FRAME" val="{&quot;height&quot;:356.4537007874016,&quot;left&quot;:28.65,&quot;top&quot;:160.54803149606298,&quot;width&quot;:915.8}"/>
</p:tagLst>
</file>

<file path=ppt/tags/tag23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0"/>
  <p:tag name="KSO_WM_TEMPLATE_CATEGORY" val="diagram"/>
  <p:tag name="KSO_WM_TEMPLATE_INDEX" val="160384"/>
  <p:tag name="KSO_WM_UNIT_INDEX" val="10"/>
  <p:tag name="KSO_WM_DIAGRAM_VIRTUALLY_FRAME" val="{&quot;height&quot;:356.4537007874016,&quot;left&quot;:28.65,&quot;top&quot;:160.54803149606298,&quot;width&quot;:915.8}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2"/>
  <p:tag name="KSO_WM_UNIT_ID" val="diagram160384_5*m_i*1_12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24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5"/>
  <p:tag name="KSO_WM_UNIT_ID" val="diagram160384_6*m_i*1_5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6"/>
  <p:tag name="KSO_WM_UNIT_ID" val="diagram160384_6*m_i*1_6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3_1"/>
  <p:tag name="KSO_WM_UNIT_ID" val="diagram160384_6*m_h_f*1_3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4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7"/>
  <p:tag name="KSO_WM_UNIT_ID" val="diagram160384_6*m_i*1_7"/>
  <p:tag name="KSO_WM_UNIT_CLEAR" val="1"/>
  <p:tag name="KSO_WM_UNIT_LAYERLEVEL" val="1_1"/>
  <p:tag name="KSO_WM_DIAGRAM_GROUP_CODE" val="m1-1"/>
  <p:tag name="KSO_WM_UNIT_LINE_FORE_SCHEMECOLOR_INDEX" val="7"/>
  <p:tag name="KSO_WM_UNIT_LINE_FILL_TYPE" val="2"/>
  <p:tag name="KSO_WM_DIAGRAM_VIRTUALLY_FRAME" val="{&quot;height&quot;:356.4537007874016,&quot;left&quot;:28.65,&quot;top&quot;:160.54803149606298,&quot;width&quot;:915.8}"/>
</p:tagLst>
</file>

<file path=ppt/tags/tag2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9"/>
  <p:tag name="KSO_WM_TEMPLATE_CATEGORY" val="diagram"/>
  <p:tag name="KSO_WM_TEMPLATE_INDEX" val="160384"/>
  <p:tag name="KSO_WM_UNIT_INDEX" val="19"/>
  <p:tag name="KSO_WM_DIAGRAM_VIRTUALLY_FRAME" val="{&quot;height&quot;:356.4537007874016,&quot;left&quot;:28.65,&quot;top&quot;:160.54803149606298,&quot;width&quot;:915.8}"/>
</p:tagLst>
</file>

<file path=ppt/tags/tag24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8"/>
  <p:tag name="KSO_WM_UNIT_ID" val="diagram160384_6*m_i*1_8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4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9"/>
  <p:tag name="KSO_WM_UNIT_ID" val="diagram160384_6*m_i*1_9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5_1"/>
  <p:tag name="KSO_WM_UNIT_ID" val="diagram160384_6*m_h_f*1_5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0"/>
  <p:tag name="KSO_WM_UNIT_ID" val="diagram160384_6*m_i*1_10"/>
  <p:tag name="KSO_WM_UNIT_CLEAR" val="1"/>
  <p:tag name="KSO_WM_UNIT_LAYERLEVEL" val="1_1"/>
  <p:tag name="KSO_WM_DIAGRAM_GROUP_CODE" val="m1-1"/>
  <p:tag name="KSO_WM_UNIT_LINE_FORE_SCHEMECOLOR_INDEX" val="9"/>
  <p:tag name="KSO_WM_UNIT_LINE_FILL_TYPE" val="2"/>
  <p:tag name="KSO_WM_DIAGRAM_VIRTUALLY_FRAME" val="{&quot;height&quot;:356.4537007874016,&quot;left&quot;:28.65,&quot;top&quot;:160.54803149606298,&quot;width&quot;:915.8}"/>
</p:tagLst>
</file>

<file path=ppt/tags/tag24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28"/>
  <p:tag name="KSO_WM_TEMPLATE_CATEGORY" val="diagram"/>
  <p:tag name="KSO_WM_TEMPLATE_INDEX" val="160384"/>
  <p:tag name="KSO_WM_UNIT_INDEX" val="28"/>
  <p:tag name="KSO_WM_DIAGRAM_VIRTUALLY_FRAME" val="{&quot;height&quot;:356.4537007874016,&quot;left&quot;:28.65,&quot;top&quot;:160.54803149606298,&quot;width&quot;:915.8}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2_1"/>
  <p:tag name="KSO_WM_UNIT_ID" val="diagram160384_5*m_h_f*1_2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25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1"/>
  <p:tag name="KSO_WM_UNIT_ID" val="diagram160384_6*m_i*1_11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2"/>
  <p:tag name="KSO_WM_UNIT_ID" val="diagram160384_6*m_i*1_12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2_1"/>
  <p:tag name="KSO_WM_UNIT_ID" val="diagram160384_6*m_h_f*1_2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3"/>
  <p:tag name="KSO_WM_UNIT_ID" val="diagram160384_6*m_i*1_13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DIAGRAM_VIRTUALLY_FRAME" val="{&quot;height&quot;:356.4537007874016,&quot;left&quot;:28.65,&quot;top&quot;:160.54803149606298,&quot;width&quot;:915.8}"/>
</p:tagLst>
</file>

<file path=ppt/tags/tag25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37"/>
  <p:tag name="KSO_WM_TEMPLATE_CATEGORY" val="diagram"/>
  <p:tag name="KSO_WM_TEMPLATE_INDEX" val="160384"/>
  <p:tag name="KSO_WM_UNIT_INDEX" val="37"/>
  <p:tag name="KSO_WM_DIAGRAM_VIRTUALLY_FRAME" val="{&quot;height&quot;:356.4537007874016,&quot;left&quot;:28.65,&quot;top&quot;:160.54803149606298,&quot;width&quot;:915.8}"/>
</p:tagLst>
</file>

<file path=ppt/tags/tag2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4"/>
  <p:tag name="KSO_WM_UNIT_ID" val="diagram160384_6*m_i*1_14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5"/>
  <p:tag name="KSO_WM_UNIT_ID" val="diagram160384_6*m_i*1_15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4_1"/>
  <p:tag name="KSO_WM_UNIT_ID" val="diagram160384_6*m_h_f*1_4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6"/>
  <p:tag name="KSO_WM_UNIT_ID" val="diagram160384_6*m_i*1_16"/>
  <p:tag name="KSO_WM_UNIT_CLEAR" val="1"/>
  <p:tag name="KSO_WM_UNIT_LAYERLEVEL" val="1_1"/>
  <p:tag name="KSO_WM_DIAGRAM_GROUP_CODE" val="m1-1"/>
  <p:tag name="KSO_WM_UNIT_LINE_FORE_SCHEMECOLOR_INDEX" val="8"/>
  <p:tag name="KSO_WM_UNIT_LINE_FILL_TYPE" val="2"/>
  <p:tag name="KSO_WM_DIAGRAM_VIRTUALLY_FRAME" val="{&quot;height&quot;:356.4537007874016,&quot;left&quot;:28.65,&quot;top&quot;:160.54803149606298,&quot;width&quot;:915.8}"/>
</p:tagLst>
</file>

<file path=ppt/tags/tag25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46"/>
  <p:tag name="KSO_WM_TEMPLATE_CATEGORY" val="diagram"/>
  <p:tag name="KSO_WM_TEMPLATE_INDEX" val="160384"/>
  <p:tag name="KSO_WM_UNIT_INDEX" val="46"/>
  <p:tag name="KSO_WM_DIAGRAM_VIRTUALLY_FRAME" val="{&quot;height&quot;:356.4537007874016,&quot;left&quot;:28.65,&quot;top&quot;:160.54803149606298,&quot;width&quot;:915.8}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3"/>
  <p:tag name="KSO_WM_UNIT_ID" val="diagram160384_5*m_i*1_13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DIAGRAM_VIRTUALLY_FRAME" val="{&quot;height&quot;:359.487874015748,&quot;left&quot;:26.81433070866142,&quot;top&quot;:123.26401574803148,&quot;width&quot;:901.2714173228345}"/>
</p:tagLst>
</file>

<file path=ppt/tags/tag2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7"/>
  <p:tag name="KSO_WM_UNIT_ID" val="diagram160384_6*m_i*1_17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8"/>
  <p:tag name="KSO_WM_UNIT_ID" val="diagram160384_6*m_i*1_18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6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6_1"/>
  <p:tag name="KSO_WM_UNIT_ID" val="diagram160384_6*m_h_f*1_6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  <p:tag name="KSO_WM_DIAGRAM_VIRTUALLY_FRAME" val="{&quot;height&quot;:356.4537007874016,&quot;left&quot;:28.65,&quot;top&quot;:160.54803149606298,&quot;width&quot;:915.8}"/>
</p:tagLst>
</file>

<file path=ppt/tags/tag26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9"/>
  <p:tag name="KSO_WM_UNIT_ID" val="diagram160384_6*m_i*1_19"/>
  <p:tag name="KSO_WM_UNIT_CLEAR" val="1"/>
  <p:tag name="KSO_WM_UNIT_LAYERLEVEL" val="1_1"/>
  <p:tag name="KSO_WM_DIAGRAM_GROUP_CODE" val="m1-1"/>
  <p:tag name="KSO_WM_UNIT_LINE_FORE_SCHEMECOLOR_INDEX" val="10"/>
  <p:tag name="KSO_WM_UNIT_LINE_FILL_TYPE" val="2"/>
  <p:tag name="KSO_WM_DIAGRAM_VIRTUALLY_FRAME" val="{&quot;height&quot;:356.4537007874016,&quot;left&quot;:28.65,&quot;top&quot;:160.54803149606298,&quot;width&quot;:915.8}"/>
</p:tagLst>
</file>

<file path=ppt/tags/tag264.xml><?xml version="1.0" encoding="utf-8"?>
<p:tagLst xmlns:p="http://schemas.openxmlformats.org/presentationml/2006/main">
  <p:tag name="KSO_WM_UNIT_COLOR_SCHEME_SHAPE_ID" val="65"/>
  <p:tag name="KSO_WM_UNIT_COLOR_SCHEME_PARENT_PAGE" val="0_3"/>
  <p:tag name="KSO_WM_UNIT_FOIL_COLOR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b"/>
  <p:tag name="KSO_WM_UNIT_TYPE" val="l_h_i"/>
  <p:tag name="KSO_WM_UNIT_INDEX" val="1_4_2"/>
  <p:tag name="KSO_WM_UNIT_ID" val="diagram20196511_4*l_h_i*1_4_2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SHADOW_SCHEMECOLOR_INDEX_BRIGHTNESS" val="0.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65.xml><?xml version="1.0" encoding="utf-8"?>
<p:tagLst xmlns:p="http://schemas.openxmlformats.org/presentationml/2006/main">
  <p:tag name="KSO_WM_UNIT_COLOR_SCHEME_SHAPE_ID" val="67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UNIT_INDEX" val="1_4_3"/>
  <p:tag name="KSO_WM_UNIT_ID" val="diagram20196511_4*l_h_i*1_4_3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66.xml><?xml version="1.0" encoding="utf-8"?>
<p:tagLst xmlns:p="http://schemas.openxmlformats.org/presentationml/2006/main">
  <p:tag name="KSO_WM_UNIT_TEXT_PART_ID_V2" val="d-3-1"/>
  <p:tag name="KSO_WM_UNIT_COLOR_SCHEME_SHAPE_ID" val="48"/>
  <p:tag name="KSO_WM_UNIT_COLOR_SCHEME_PARENT_PAGE" val="0_3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96511_4*l_h_f*1_4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点击此处添加正文文字，文字是您思想的提炼，请尽可能言简意赅的阐述您的观点。"/>
  <p:tag name="KSO_WM_UNIT_TEXT_FILL_FORE_SCHEMECOLOR_INDEX_BRIGHTNESS" val="0.5"/>
  <p:tag name="KSO_WM_UNIT_TEXT_FILL_FORE_SCHEMECOLOR_INDEX" val="13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67.xml><?xml version="1.0" encoding="utf-8"?>
<p:tagLst xmlns:p="http://schemas.openxmlformats.org/presentationml/2006/main">
  <p:tag name="KSO_WM_UNIT_TEXT_PART_ID_V2" val="c-3-1"/>
  <p:tag name="KSO_WM_UNIT_COLOR_SCHEME_SHAPE_ID" val="49"/>
  <p:tag name="KSO_WM_UNIT_COLOR_SCHEME_PARENT_PAGE" val="0_3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96511_4*l_h_a*1_4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68.xml><?xml version="1.0" encoding="utf-8"?>
<p:tagLst xmlns:p="http://schemas.openxmlformats.org/presentationml/2006/main">
  <p:tag name="KSO_WM_UNIT_COLOR_SCHEME_SHAPE_ID" val="45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196511_4*l_h_i*1_4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69.xml><?xml version="1.0" encoding="utf-8"?>
<p:tagLst xmlns:p="http://schemas.openxmlformats.org/presentationml/2006/main">
  <p:tag name="KSO_WM_UNIT_COLOR_SCHEME_SHAPE_ID" val="33"/>
  <p:tag name="KSO_WM_UNIT_COLOR_SCHEME_PARENT_PAGE" val="0_3"/>
  <p:tag name="KSO_WM_UNIT_FOIL_COLOR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b"/>
  <p:tag name="KSO_WM_UNIT_TYPE" val="l_h_i"/>
  <p:tag name="KSO_WM_UNIT_INDEX" val="1_3_2"/>
  <p:tag name="KSO_WM_UNIT_ID" val="diagram20196511_4*l_h_i*1_3_2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SHADOW_SCHEMECOLOR_INDEX_BRIGHTNESS" val="0.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5*i*37"/>
  <p:tag name="KSO_WM_TEMPLATE_CATEGORY" val="diagram"/>
  <p:tag name="KSO_WM_TEMPLATE_INDEX" val="160384"/>
  <p:tag name="KSO_WM_UNIT_INDEX" val="37"/>
  <p:tag name="KSO_WM_DIAGRAM_VIRTUALLY_FRAME" val="{&quot;height&quot;:359.487874015748,&quot;left&quot;:26.81433070866142,&quot;top&quot;:123.26401574803148,&quot;width&quot;:901.2714173228345}"/>
</p:tagLst>
</file>

<file path=ppt/tags/tag270.xml><?xml version="1.0" encoding="utf-8"?>
<p:tagLst xmlns:p="http://schemas.openxmlformats.org/presentationml/2006/main">
  <p:tag name="KSO_WM_UNIT_COLOR_SCHEME_SHAPE_ID" val="34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UNIT_INDEX" val="1_3_3"/>
  <p:tag name="KSO_WM_UNIT_ID" val="diagram20196511_4*l_h_i*1_3_3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71.xml><?xml version="1.0" encoding="utf-8"?>
<p:tagLst xmlns:p="http://schemas.openxmlformats.org/presentationml/2006/main">
  <p:tag name="KSO_WM_UNIT_TEXT_PART_ID_V2" val="d-3-1"/>
  <p:tag name="KSO_WM_UNIT_COLOR_SCHEME_SHAPE_ID" val="38"/>
  <p:tag name="KSO_WM_UNIT_COLOR_SCHEME_PARENT_PAGE" val="0_3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96511_4*l_h_f*1_3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点击此处添加正文文字，文字是您思想的提炼，请尽可能言简意赅的阐述您的观点。"/>
  <p:tag name="KSO_WM_UNIT_TEXT_FILL_FORE_SCHEMECOLOR_INDEX_BRIGHTNESS" val="0.5"/>
  <p:tag name="KSO_WM_UNIT_TEXT_FILL_FORE_SCHEMECOLOR_INDEX" val="13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72.xml><?xml version="1.0" encoding="utf-8"?>
<p:tagLst xmlns:p="http://schemas.openxmlformats.org/presentationml/2006/main">
  <p:tag name="KSO_WM_UNIT_TEXT_PART_ID_V2" val="c-3-1"/>
  <p:tag name="KSO_WM_UNIT_COLOR_SCHEME_SHAPE_ID" val="41"/>
  <p:tag name="KSO_WM_UNIT_COLOR_SCHEME_PARENT_PAGE" val="0_3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96511_4*l_h_a*1_3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73.xml><?xml version="1.0" encoding="utf-8"?>
<p:tagLst xmlns:p="http://schemas.openxmlformats.org/presentationml/2006/main">
  <p:tag name="KSO_WM_UNIT_COLOR_SCHEME_SHAPE_ID" val="37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196511_4*l_h_i*1_3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74.xml><?xml version="1.0" encoding="utf-8"?>
<p:tagLst xmlns:p="http://schemas.openxmlformats.org/presentationml/2006/main">
  <p:tag name="KSO_WM_UNIT_COLOR_SCHEME_SHAPE_ID" val="43"/>
  <p:tag name="KSO_WM_UNIT_COLOR_SCHEME_PARENT_PAGE" val="0_3"/>
  <p:tag name="KSO_WM_UNIT_FOIL_COLOR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b"/>
  <p:tag name="KSO_WM_UNIT_TYPE" val="l_h_i"/>
  <p:tag name="KSO_WM_UNIT_INDEX" val="1_2_2"/>
  <p:tag name="KSO_WM_UNIT_ID" val="diagram20196511_4*l_h_i*1_2_2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SHADOW_SCHEMECOLOR_INDEX_BRIGHTNESS" val="0.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75.xml><?xml version="1.0" encoding="utf-8"?>
<p:tagLst xmlns:p="http://schemas.openxmlformats.org/presentationml/2006/main">
  <p:tag name="KSO_WM_UNIT_COLOR_SCHEME_SHAPE_ID" val="44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UNIT_INDEX" val="1_2_3"/>
  <p:tag name="KSO_WM_UNIT_ID" val="diagram20196511_4*l_h_i*1_2_3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76.xml><?xml version="1.0" encoding="utf-8"?>
<p:tagLst xmlns:p="http://schemas.openxmlformats.org/presentationml/2006/main">
  <p:tag name="KSO_WM_UNIT_TEXT_PART_ID_V2" val="d-3-1"/>
  <p:tag name="KSO_WM_UNIT_COLOR_SCHEME_SHAPE_ID" val="50"/>
  <p:tag name="KSO_WM_UNIT_COLOR_SCHEME_PARENT_PAGE" val="0_3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96511_4*l_h_f*1_2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点击此处添加正文文字，文字是您思想的提炼，请尽可能言简意赅的阐述您的观点。"/>
  <p:tag name="KSO_WM_UNIT_TEXT_FILL_FORE_SCHEMECOLOR_INDEX_BRIGHTNESS" val="0.5"/>
  <p:tag name="KSO_WM_UNIT_TEXT_FILL_FORE_SCHEMECOLOR_INDEX" val="13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77.xml><?xml version="1.0" encoding="utf-8"?>
<p:tagLst xmlns:p="http://schemas.openxmlformats.org/presentationml/2006/main">
  <p:tag name="KSO_WM_UNIT_TEXT_PART_ID_V2" val="c-3-1"/>
  <p:tag name="KSO_WM_UNIT_COLOR_SCHEME_SHAPE_ID" val="51"/>
  <p:tag name="KSO_WM_UNIT_COLOR_SCHEME_PARENT_PAGE" val="0_3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96511_4*l_h_a*1_2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78.xml><?xml version="1.0" encoding="utf-8"?>
<p:tagLst xmlns:p="http://schemas.openxmlformats.org/presentationml/2006/main">
  <p:tag name="KSO_WM_UNIT_COLOR_SCHEME_SHAPE_ID" val="47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196511_4*l_h_i*1_2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79.xml><?xml version="1.0" encoding="utf-8"?>
<p:tagLst xmlns:p="http://schemas.openxmlformats.org/presentationml/2006/main">
  <p:tag name="KSO_WM_UNIT_COLOR_SCHEME_SHAPE_ID" val="53"/>
  <p:tag name="KSO_WM_UNIT_COLOR_SCHEME_PARENT_PAGE" val="0_3"/>
  <p:tag name="KSO_WM_UNIT_FOIL_COLOR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b"/>
  <p:tag name="KSO_WM_UNIT_TYPE" val="l_h_i"/>
  <p:tag name="KSO_WM_UNIT_INDEX" val="1_1_2"/>
  <p:tag name="KSO_WM_UNIT_ID" val="diagram20196511_4*l_h_i*1_1_2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SHADOW_SCHEMECOLOR_INDEX_BRIGHTNESS" val="0.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4"/>
  <p:tag name="KSO_WM_UNIT_ID" val="diagram160384_5*m_i*1_14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280.xml><?xml version="1.0" encoding="utf-8"?>
<p:tagLst xmlns:p="http://schemas.openxmlformats.org/presentationml/2006/main">
  <p:tag name="KSO_WM_UNIT_COLOR_SCHEME_SHAPE_ID" val="54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UNIT_INDEX" val="1_1_3"/>
  <p:tag name="KSO_WM_UNIT_ID" val="diagram20196511_4*l_h_i*1_1_3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81.xml><?xml version="1.0" encoding="utf-8"?>
<p:tagLst xmlns:p="http://schemas.openxmlformats.org/presentationml/2006/main">
  <p:tag name="KSO_WM_UNIT_TEXT_PART_ID_V2" val="d-3-1"/>
  <p:tag name="KSO_WM_UNIT_COLOR_SCHEME_SHAPE_ID" val="59"/>
  <p:tag name="KSO_WM_UNIT_COLOR_SCHEME_PARENT_PAGE" val="0_3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6511_4*l_h_f*1_1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点击此处添加正文文字，文字是您思想的提炼，请尽可能言简意赅的阐述您的观点。"/>
  <p:tag name="KSO_WM_UNIT_TEXT_FILL_FORE_SCHEMECOLOR_INDEX_BRIGHTNESS" val="0.5"/>
  <p:tag name="KSO_WM_UNIT_TEXT_FILL_FORE_SCHEMECOLOR_INDEX" val="13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82.xml><?xml version="1.0" encoding="utf-8"?>
<p:tagLst xmlns:p="http://schemas.openxmlformats.org/presentationml/2006/main">
  <p:tag name="KSO_WM_UNIT_TEXT_PART_ID_V2" val="c-3-1"/>
  <p:tag name="KSO_WM_UNIT_COLOR_SCHEME_SHAPE_ID" val="60"/>
  <p:tag name="KSO_WM_UNIT_COLOR_SCHEME_PARENT_PAGE" val="0_3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11_4*l_h_a*1_1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83.xml><?xml version="1.0" encoding="utf-8"?>
<p:tagLst xmlns:p="http://schemas.openxmlformats.org/presentationml/2006/main">
  <p:tag name="KSO_WM_UNIT_COLOR_SCHEME_SHAPE_ID" val="58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196511_4*l_h_i*1_1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84.xml><?xml version="1.0" encoding="utf-8"?>
<p:tagLst xmlns:p="http://schemas.openxmlformats.org/presentationml/2006/main">
  <p:tag name="KSO_WM_UNIT_COLOR_SCHEME_SHAPE_ID" val="65"/>
  <p:tag name="KSO_WM_UNIT_COLOR_SCHEME_PARENT_PAGE" val="0_3"/>
  <p:tag name="KSO_WM_UNIT_FOIL_COLOR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b"/>
  <p:tag name="KSO_WM_UNIT_TYPE" val="l_h_i"/>
  <p:tag name="KSO_WM_UNIT_INDEX" val="1_5_2"/>
  <p:tag name="KSO_WM_UNIT_ID" val="diagram20196511_4*l_h_i*1_5_2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SHADOW_SCHEMECOLOR_INDEX_BRIGHTNESS" val="0.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85.xml><?xml version="1.0" encoding="utf-8"?>
<p:tagLst xmlns:p="http://schemas.openxmlformats.org/presentationml/2006/main">
  <p:tag name="KSO_WM_UNIT_COLOR_SCHEME_SHAPE_ID" val="67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UNIT_INDEX" val="1_5_3"/>
  <p:tag name="KSO_WM_UNIT_ID" val="diagram20196511_4*l_h_i*1_5_3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86.xml><?xml version="1.0" encoding="utf-8"?>
<p:tagLst xmlns:p="http://schemas.openxmlformats.org/presentationml/2006/main">
  <p:tag name="KSO_WM_UNIT_TEXT_PART_ID_V2" val="d-3-1"/>
  <p:tag name="KSO_WM_UNIT_COLOR_SCHEME_SHAPE_ID" val="48"/>
  <p:tag name="KSO_WM_UNIT_COLOR_SCHEME_PARENT_PAGE" val="0_3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196511_4*l_h_f*1_5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点击此处添加正文文字，文字是您思想的提炼，请尽可能言简意赅的阐述您的观点。"/>
  <p:tag name="KSO_WM_UNIT_TEXT_FILL_FORE_SCHEMECOLOR_INDEX_BRIGHTNESS" val="0.5"/>
  <p:tag name="KSO_WM_UNIT_TEXT_FILL_FORE_SCHEMECOLOR_INDEX" val="13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87.xml><?xml version="1.0" encoding="utf-8"?>
<p:tagLst xmlns:p="http://schemas.openxmlformats.org/presentationml/2006/main">
  <p:tag name="KSO_WM_UNIT_TEXT_PART_ID_V2" val="c-3-1"/>
  <p:tag name="KSO_WM_UNIT_COLOR_SCHEME_SHAPE_ID" val="49"/>
  <p:tag name="KSO_WM_UNIT_COLOR_SCHEME_PARENT_PAGE" val="0_3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196511_4*l_h_a*1_5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88.xml><?xml version="1.0" encoding="utf-8"?>
<p:tagLst xmlns:p="http://schemas.openxmlformats.org/presentationml/2006/main">
  <p:tag name="KSO_WM_UNIT_COLOR_SCHEME_SHAPE_ID" val="45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ID" val="diagram20196511_4*l_h_i*1_5_1"/>
  <p:tag name="KSO_WM_TEMPLATE_CATEGORY" val="diagram"/>
  <p:tag name="KSO_WM_TEMPLATE_INDEX" val="20196511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406.7566141732283,&quot;left&quot;:41.9125196850393,&quot;top&quot;:114.15771653543307,&quot;width&quot;:896.6891338582678}"/>
</p:tagLst>
</file>

<file path=ppt/tags/tag289.xml><?xml version="1.0" encoding="utf-8"?>
<p:tagLst xmlns:p="http://schemas.openxmlformats.org/presentationml/2006/main">
  <p:tag name="KSO_WM_SLIDE_COLORSCHEME_VERSION" val="3.2"/>
  <p:tag name="KSO_WM_SLIDE_ID" val="diagram20196511_3"/>
  <p:tag name="KSO_WM_TEMPLATE_SUBCATEGORY" val="22"/>
  <p:tag name="KSO_WM_TEMPLATE_MASTER_TYPE" val="1"/>
  <p:tag name="KSO_WM_TEMPLATE_COLOR_TYPE" val="1"/>
  <p:tag name="KSO_WM_SLIDE_TYPE" val="text"/>
  <p:tag name="KSO_WM_SLIDE_SUBTYPE" val="diag"/>
  <p:tag name="KSO_WM_SLIDE_ITEM_CNT" val="5"/>
  <p:tag name="KSO_WM_SLIDE_INDEX" val="3"/>
  <p:tag name="KSO_WM_SLIDE_SIZE" val="851.35*386.368"/>
  <p:tag name="KSO_WM_SLIDE_POSITION" val="54.325*76.8158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196511"/>
  <p:tag name="KSO_WM_SLIDE_LAYOUT" val="l"/>
  <p:tag name="KSO_WM_SLIDE_LAYOUT_CNT" val="1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5"/>
  <p:tag name="KSO_WM_UNIT_ID" val="diagram160384_5*m_i*1_15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29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78_2*i*1"/>
  <p:tag name="KSO_WM_TEMPLATE_CATEGORY" val="diagram"/>
  <p:tag name="KSO_WM_TEMPLATE_INDEX" val="160378"/>
  <p:tag name="KSO_WM_UNIT_INDEX" val="1"/>
  <p:tag name="KSO_WM_DIAGRAM_VIRTUALLY_FRAME" val="{&quot;height&quot;:355.66992125984245,&quot;left&quot;:59.77330708661417,&quot;top&quot;:113.45645669291339,&quot;width&quot;:817.8334645669291}"/>
</p:tagLst>
</file>

<file path=ppt/tags/tag291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1"/>
  <p:tag name="KSO_WM_UNIT_ID" val="diagram160378_2*l_i*1_1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292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2"/>
  <p:tag name="KSO_WM_UNIT_ID" val="diagram160378_2*l_i*1_2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_BRIGHTNESS" val="0"/>
  <p:tag name="KSO_WM_UNIT_FILL_FORE_SCHEMECOLOR_INDEX" val="14"/>
  <p:tag name="KSO_WM_UNIT_FILL_BACK_SCHEMECOLOR_INDEX_BRIGHTNESS" val="0"/>
  <p:tag name="KSO_WM_UNIT_FILL_BACK_SCHEMECOLOR_INDEX" val="5"/>
  <p:tag name="KSO_WM_UNIT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293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3"/>
  <p:tag name="KSO_WM_UNIT_ID" val="diagram160378_2*l_i*1_3"/>
  <p:tag name="KSO_WM_UNIT_CLEAR" val="1"/>
  <p:tag name="KSO_WM_UNIT_LAYERLEVEL" val="1_1"/>
  <p:tag name="KSO_WM_BEAUTIFY_FLAG" val="#wm#"/>
  <p:tag name="KSO_WM_TAG_VERSION" val="1.0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294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4"/>
  <p:tag name="KSO_WM_UNIT_ID" val="diagram160378_2*l_i*1_4"/>
  <p:tag name="KSO_WM_UNIT_CLEAR" val="1"/>
  <p:tag name="KSO_WM_UNIT_LAYERLEVEL" val="1_1"/>
  <p:tag name="KSO_WM_BEAUTIFY_FLAG" val="#wm#"/>
  <p:tag name="KSO_WM_TAG_VERSION" val="1.0"/>
  <p:tag name="KSO_WM_DIAGRAM_GROUP_CODE" val="l1-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295.xml><?xml version="1.0" encoding="utf-8"?>
<p:tagLst xmlns:p="http://schemas.openxmlformats.org/presentationml/2006/main">
  <p:tag name="KSO_WM_TEMPLATE_CATEGORY" val="diagram"/>
  <p:tag name="KSO_WM_TEMPLATE_INDEX" val="160378"/>
  <p:tag name="KSO_WM_UNIT_TYPE" val="l_h_f"/>
  <p:tag name="KSO_WM_UNIT_INDEX" val="1_1_1"/>
  <p:tag name="KSO_WM_UNIT_ID" val="diagram160378_2*l_h_f*1_1_1"/>
  <p:tag name="KSO_WM_UNIT_CLEAR" val="1"/>
  <p:tag name="KSO_WM_UNIT_LAYERLEVEL" val="1_1_1"/>
  <p:tag name="KSO_WM_UNIT_VALUE" val="18"/>
  <p:tag name="KSO_WM_UNIT_HIGHLIGHT" val="0"/>
  <p:tag name="KSO_WM_UNIT_COMPATIBLE" val="0"/>
  <p:tag name="KSO_WM_BEAUTIFY_FLAG" val="#wm#"/>
  <p:tag name="KSO_WM_UNIT_PRESET_TEXT_INDEX" val="4"/>
  <p:tag name="KSO_WM_UNIT_PRESET_TEXT_LEN" val="18"/>
  <p:tag name="KSO_WM_TAG_VERSION" val="1.0"/>
  <p:tag name="KSO_WM_DIAGRAM_GROUP_CODE" val="l1-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29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78_2*i*12"/>
  <p:tag name="KSO_WM_TEMPLATE_CATEGORY" val="diagram"/>
  <p:tag name="KSO_WM_TEMPLATE_INDEX" val="160378"/>
  <p:tag name="KSO_WM_UNIT_INDEX" val="12"/>
  <p:tag name="KSO_WM_DIAGRAM_VIRTUALLY_FRAME" val="{&quot;height&quot;:355.66992125984245,&quot;left&quot;:59.77330708661417,&quot;top&quot;:113.45645669291339,&quot;width&quot;:817.8334645669291}"/>
</p:tagLst>
</file>

<file path=ppt/tags/tag297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5"/>
  <p:tag name="KSO_WM_UNIT_ID" val="diagram160378_2*l_i*1_5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298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6"/>
  <p:tag name="KSO_WM_UNIT_ID" val="diagram160378_2*l_i*1_6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_BRIGHTNESS" val="0"/>
  <p:tag name="KSO_WM_UNIT_FILL_FORE_SCHEMECOLOR_INDEX" val="14"/>
  <p:tag name="KSO_WM_UNIT_FILL_BACK_SCHEMECOLOR_INDEX_BRIGHTNESS" val="0"/>
  <p:tag name="KSO_WM_UNIT_FILL_BACK_SCHEMECOLOR_INDEX" val="6"/>
  <p:tag name="KSO_WM_UNIT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299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7"/>
  <p:tag name="KSO_WM_UNIT_ID" val="diagram160378_2*l_i*1_7"/>
  <p:tag name="KSO_WM_UNIT_CLEAR" val="1"/>
  <p:tag name="KSO_WM_UNIT_LAYERLEVEL" val="1_1"/>
  <p:tag name="KSO_WM_BEAUTIFY_FLAG" val="#wm#"/>
  <p:tag name="KSO_WM_TAG_VERSION" val="1.0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4_1"/>
  <p:tag name="KSO_WM_UNIT_ID" val="diagram160384_5*m_h_f*1_4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300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8"/>
  <p:tag name="KSO_WM_UNIT_ID" val="diagram160378_2*l_i*1_8"/>
  <p:tag name="KSO_WM_UNIT_CLEAR" val="1"/>
  <p:tag name="KSO_WM_UNIT_LAYERLEVEL" val="1_1"/>
  <p:tag name="KSO_WM_BEAUTIFY_FLAG" val="#wm#"/>
  <p:tag name="KSO_WM_TAG_VERSION" val="1.0"/>
  <p:tag name="KSO_WM_DIAGRAM_GROUP_CODE" val="l1-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01.xml><?xml version="1.0" encoding="utf-8"?>
<p:tagLst xmlns:p="http://schemas.openxmlformats.org/presentationml/2006/main">
  <p:tag name="KSO_WM_TEMPLATE_CATEGORY" val="diagram"/>
  <p:tag name="KSO_WM_TEMPLATE_INDEX" val="160378"/>
  <p:tag name="KSO_WM_UNIT_TYPE" val="l_h_f"/>
  <p:tag name="KSO_WM_UNIT_INDEX" val="1_2_1"/>
  <p:tag name="KSO_WM_UNIT_ID" val="diagram160378_2*l_h_f*1_2_1"/>
  <p:tag name="KSO_WM_UNIT_CLEAR" val="1"/>
  <p:tag name="KSO_WM_UNIT_LAYERLEVEL" val="1_1_1"/>
  <p:tag name="KSO_WM_UNIT_VALUE" val="18"/>
  <p:tag name="KSO_WM_UNIT_HIGHLIGHT" val="0"/>
  <p:tag name="KSO_WM_UNIT_COMPATIBLE" val="0"/>
  <p:tag name="KSO_WM_BEAUTIFY_FLAG" val="#wm#"/>
  <p:tag name="KSO_WM_UNIT_PRESET_TEXT_INDEX" val="4"/>
  <p:tag name="KSO_WM_UNIT_PRESET_TEXT_LEN" val="18"/>
  <p:tag name="KSO_WM_TAG_VERSION" val="1.0"/>
  <p:tag name="KSO_WM_DIAGRAM_GROUP_CODE" val="l1-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0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78_2*i*23"/>
  <p:tag name="KSO_WM_TEMPLATE_CATEGORY" val="diagram"/>
  <p:tag name="KSO_WM_TEMPLATE_INDEX" val="160378"/>
  <p:tag name="KSO_WM_UNIT_INDEX" val="23"/>
  <p:tag name="KSO_WM_DIAGRAM_VIRTUALLY_FRAME" val="{&quot;height&quot;:355.66992125984245,&quot;left&quot;:59.77330708661417,&quot;top&quot;:113.45645669291339,&quot;width&quot;:817.8334645669291}"/>
</p:tagLst>
</file>

<file path=ppt/tags/tag303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9"/>
  <p:tag name="KSO_WM_UNIT_ID" val="diagram160378_2*l_i*1_9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04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10"/>
  <p:tag name="KSO_WM_UNIT_ID" val="diagram160378_2*l_i*1_10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_BRIGHTNESS" val="0"/>
  <p:tag name="KSO_WM_UNIT_FILL_FORE_SCHEMECOLOR_INDEX" val="14"/>
  <p:tag name="KSO_WM_UNIT_FILL_BACK_SCHEMECOLOR_INDEX_BRIGHTNESS" val="0"/>
  <p:tag name="KSO_WM_UNIT_FILL_BACK_SCHEMECOLOR_INDEX" val="7"/>
  <p:tag name="KSO_WM_UNIT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05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11"/>
  <p:tag name="KSO_WM_UNIT_ID" val="diagram160378_2*l_i*1_11"/>
  <p:tag name="KSO_WM_UNIT_CLEAR" val="1"/>
  <p:tag name="KSO_WM_UNIT_LAYERLEVEL" val="1_1"/>
  <p:tag name="KSO_WM_BEAUTIFY_FLAG" val="#wm#"/>
  <p:tag name="KSO_WM_TAG_VERSION" val="1.0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06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12"/>
  <p:tag name="KSO_WM_UNIT_ID" val="diagram160378_2*l_i*1_12"/>
  <p:tag name="KSO_WM_UNIT_CLEAR" val="1"/>
  <p:tag name="KSO_WM_UNIT_LAYERLEVEL" val="1_1"/>
  <p:tag name="KSO_WM_BEAUTIFY_FLAG" val="#wm#"/>
  <p:tag name="KSO_WM_TAG_VERSION" val="1.0"/>
  <p:tag name="KSO_WM_DIAGRAM_GROUP_CODE" val="l1-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07.xml><?xml version="1.0" encoding="utf-8"?>
<p:tagLst xmlns:p="http://schemas.openxmlformats.org/presentationml/2006/main">
  <p:tag name="KSO_WM_TEMPLATE_CATEGORY" val="diagram"/>
  <p:tag name="KSO_WM_TEMPLATE_INDEX" val="160378"/>
  <p:tag name="KSO_WM_UNIT_TYPE" val="l_h_f"/>
  <p:tag name="KSO_WM_UNIT_INDEX" val="1_3_1"/>
  <p:tag name="KSO_WM_UNIT_ID" val="diagram160378_2*l_h_f*1_3_1"/>
  <p:tag name="KSO_WM_UNIT_CLEAR" val="1"/>
  <p:tag name="KSO_WM_UNIT_LAYERLEVEL" val="1_1_1"/>
  <p:tag name="KSO_WM_UNIT_VALUE" val="18"/>
  <p:tag name="KSO_WM_UNIT_HIGHLIGHT" val="0"/>
  <p:tag name="KSO_WM_UNIT_COMPATIBLE" val="0"/>
  <p:tag name="KSO_WM_BEAUTIFY_FLAG" val="#wm#"/>
  <p:tag name="KSO_WM_UNIT_PRESET_TEXT_INDEX" val="4"/>
  <p:tag name="KSO_WM_UNIT_PRESET_TEXT_LEN" val="18"/>
  <p:tag name="KSO_WM_TAG_VERSION" val="1.0"/>
  <p:tag name="KSO_WM_DIAGRAM_GROUP_CODE" val="l1-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0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78_2*i*34"/>
  <p:tag name="KSO_WM_TEMPLATE_CATEGORY" val="diagram"/>
  <p:tag name="KSO_WM_TEMPLATE_INDEX" val="160378"/>
  <p:tag name="KSO_WM_UNIT_INDEX" val="34"/>
  <p:tag name="KSO_WM_DIAGRAM_VIRTUALLY_FRAME" val="{&quot;height&quot;:355.66992125984245,&quot;left&quot;:59.77330708661417,&quot;top&quot;:113.45645669291339,&quot;width&quot;:817.8334645669291}"/>
</p:tagLst>
</file>

<file path=ppt/tags/tag309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13"/>
  <p:tag name="KSO_WM_UNIT_ID" val="diagram160378_2*l_i*1_13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6"/>
  <p:tag name="KSO_WM_UNIT_ID" val="diagram160384_5*m_i*1_16"/>
  <p:tag name="KSO_WM_UNIT_CLEAR" val="1"/>
  <p:tag name="KSO_WM_UNIT_LAYERLEVEL" val="1_1"/>
  <p:tag name="KSO_WM_DIAGRAM_GROUP_CODE" val="m1-1"/>
  <p:tag name="KSO_WM_UNIT_LINE_FORE_SCHEMECOLOR_INDEX" val="8"/>
  <p:tag name="KSO_WM_UNIT_LINE_FILL_TYPE" val="2"/>
  <p:tag name="KSO_WM_DIAGRAM_VIRTUALLY_FRAME" val="{&quot;height&quot;:359.487874015748,&quot;left&quot;:26.81433070866142,&quot;top&quot;:123.26401574803148,&quot;width&quot;:901.2714173228345}"/>
</p:tagLst>
</file>

<file path=ppt/tags/tag310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14"/>
  <p:tag name="KSO_WM_UNIT_ID" val="diagram160378_2*l_i*1_14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_BRIGHTNESS" val="0"/>
  <p:tag name="KSO_WM_UNIT_FILL_FORE_SCHEMECOLOR_INDEX" val="14"/>
  <p:tag name="KSO_WM_UNIT_FILL_BACK_SCHEMECOLOR_INDEX_BRIGHTNESS" val="0"/>
  <p:tag name="KSO_WM_UNIT_FILL_BACK_SCHEMECOLOR_INDEX" val="8"/>
  <p:tag name="KSO_WM_UNIT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11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15"/>
  <p:tag name="KSO_WM_UNIT_ID" val="diagram160378_2*l_i*1_15"/>
  <p:tag name="KSO_WM_UNIT_CLEAR" val="1"/>
  <p:tag name="KSO_WM_UNIT_LAYERLEVEL" val="1_1"/>
  <p:tag name="KSO_WM_BEAUTIFY_FLAG" val="#wm#"/>
  <p:tag name="KSO_WM_TAG_VERSION" val="1.0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12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16"/>
  <p:tag name="KSO_WM_UNIT_ID" val="diagram160378_2*l_i*1_16"/>
  <p:tag name="KSO_WM_UNIT_CLEAR" val="1"/>
  <p:tag name="KSO_WM_UNIT_LAYERLEVEL" val="1_1"/>
  <p:tag name="KSO_WM_BEAUTIFY_FLAG" val="#wm#"/>
  <p:tag name="KSO_WM_TAG_VERSION" val="1.0"/>
  <p:tag name="KSO_WM_DIAGRAM_GROUP_CODE" val="l1-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13.xml><?xml version="1.0" encoding="utf-8"?>
<p:tagLst xmlns:p="http://schemas.openxmlformats.org/presentationml/2006/main">
  <p:tag name="KSO_WM_TEMPLATE_CATEGORY" val="diagram"/>
  <p:tag name="KSO_WM_TEMPLATE_INDEX" val="160378"/>
  <p:tag name="KSO_WM_UNIT_TYPE" val="l_h_f"/>
  <p:tag name="KSO_WM_UNIT_INDEX" val="1_4_1"/>
  <p:tag name="KSO_WM_UNIT_ID" val="diagram160378_2*l_h_f*1_4_1"/>
  <p:tag name="KSO_WM_UNIT_CLEAR" val="1"/>
  <p:tag name="KSO_WM_UNIT_LAYERLEVEL" val="1_1_1"/>
  <p:tag name="KSO_WM_UNIT_VALUE" val="18"/>
  <p:tag name="KSO_WM_UNIT_HIGHLIGHT" val="0"/>
  <p:tag name="KSO_WM_UNIT_COMPATIBLE" val="0"/>
  <p:tag name="KSO_WM_BEAUTIFY_FLAG" val="#wm#"/>
  <p:tag name="KSO_WM_UNIT_PRESET_TEXT_INDEX" val="4"/>
  <p:tag name="KSO_WM_UNIT_PRESET_TEXT_LEN" val="18"/>
  <p:tag name="KSO_WM_TAG_VERSION" val="1.0"/>
  <p:tag name="KSO_WM_DIAGRAM_GROUP_CODE" val="l1-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78_2*i*45"/>
  <p:tag name="KSO_WM_TEMPLATE_CATEGORY" val="diagram"/>
  <p:tag name="KSO_WM_TEMPLATE_INDEX" val="160378"/>
  <p:tag name="KSO_WM_UNIT_INDEX" val="45"/>
  <p:tag name="KSO_WM_DIAGRAM_VIRTUALLY_FRAME" val="{&quot;height&quot;:355.66992125984245,&quot;left&quot;:59.77330708661417,&quot;top&quot;:113.45645669291339,&quot;width&quot;:817.8334645669291}"/>
</p:tagLst>
</file>

<file path=ppt/tags/tag315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17"/>
  <p:tag name="KSO_WM_UNIT_ID" val="diagram160378_2*l_i*1_17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16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18"/>
  <p:tag name="KSO_WM_UNIT_ID" val="diagram160378_2*l_i*1_18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_BRIGHTNESS" val="0"/>
  <p:tag name="KSO_WM_UNIT_FILL_FORE_SCHEMECOLOR_INDEX" val="14"/>
  <p:tag name="KSO_WM_UNIT_FILL_BACK_SCHEMECOLOR_INDEX_BRIGHTNESS" val="0"/>
  <p:tag name="KSO_WM_UNIT_FILL_BACK_SCHEMECOLOR_INDEX" val="9"/>
  <p:tag name="KSO_WM_UNIT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17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19"/>
  <p:tag name="KSO_WM_UNIT_ID" val="diagram160378_2*l_i*1_19"/>
  <p:tag name="KSO_WM_UNIT_CLEAR" val="1"/>
  <p:tag name="KSO_WM_UNIT_LAYERLEVEL" val="1_1"/>
  <p:tag name="KSO_WM_BEAUTIFY_FLAG" val="#wm#"/>
  <p:tag name="KSO_WM_TAG_VERSION" val="1.0"/>
  <p:tag name="KSO_WM_DIAGRAM_GROUP_CODE" val="l1-1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18.xml><?xml version="1.0" encoding="utf-8"?>
<p:tagLst xmlns:p="http://schemas.openxmlformats.org/presentationml/2006/main">
  <p:tag name="KSO_WM_TEMPLATE_CATEGORY" val="diagram"/>
  <p:tag name="KSO_WM_TEMPLATE_INDEX" val="160378"/>
  <p:tag name="KSO_WM_UNIT_TYPE" val="l_i"/>
  <p:tag name="KSO_WM_UNIT_INDEX" val="1_20"/>
  <p:tag name="KSO_WM_UNIT_ID" val="diagram160378_2*l_i*1_20"/>
  <p:tag name="KSO_WM_UNIT_CLEAR" val="1"/>
  <p:tag name="KSO_WM_UNIT_LAYERLEVEL" val="1_1"/>
  <p:tag name="KSO_WM_BEAUTIFY_FLAG" val="#wm#"/>
  <p:tag name="KSO_WM_TAG_VERSION" val="1.0"/>
  <p:tag name="KSO_WM_DIAGRAM_GROUP_CODE" val="l1-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19.xml><?xml version="1.0" encoding="utf-8"?>
<p:tagLst xmlns:p="http://schemas.openxmlformats.org/presentationml/2006/main">
  <p:tag name="KSO_WM_TEMPLATE_CATEGORY" val="diagram"/>
  <p:tag name="KSO_WM_TEMPLATE_INDEX" val="160378"/>
  <p:tag name="KSO_WM_UNIT_TYPE" val="l_h_f"/>
  <p:tag name="KSO_WM_UNIT_INDEX" val="1_5_1"/>
  <p:tag name="KSO_WM_UNIT_ID" val="diagram160378_2*l_h_f*1_5_1"/>
  <p:tag name="KSO_WM_UNIT_CLEAR" val="1"/>
  <p:tag name="KSO_WM_UNIT_LAYERLEVEL" val="1_1_1"/>
  <p:tag name="KSO_WM_UNIT_VALUE" val="18"/>
  <p:tag name="KSO_WM_UNIT_HIGHLIGHT" val="0"/>
  <p:tag name="KSO_WM_UNIT_COMPATIBLE" val="0"/>
  <p:tag name="KSO_WM_BEAUTIFY_FLAG" val="#wm#"/>
  <p:tag name="KSO_WM_UNIT_PRESET_TEXT_INDEX" val="4"/>
  <p:tag name="KSO_WM_UNIT_PRESET_TEXT_LEN" val="18"/>
  <p:tag name="KSO_WM_TAG_VERSION" val="1.0"/>
  <p:tag name="KSO_WM_DIAGRAM_GROUP_CODE" val="l1-1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55.66992125984245,&quot;left&quot;:59.77330708661417,&quot;top&quot;:113.45645669291339,&quot;width&quot;:817.8334645669291}"/>
</p:tagLst>
</file>

<file path=ppt/tags/tag32.xml><?xml version="1.0" encoding="utf-8"?>
<p:tagLst xmlns:p="http://schemas.openxmlformats.org/presentationml/2006/main">
  <p:tag name="ISLIDE.VECTOR" val="276f6fe0-8bfb-4d79-8775-e0e23446d2e4"/>
</p:tagLst>
</file>

<file path=ppt/tags/tag320.xml><?xml version="1.0" encoding="utf-8"?>
<p:tagLst xmlns:p="http://schemas.openxmlformats.org/presentationml/2006/main">
  <p:tag name="KSO_WM_SLIDE_ITEM_CNT" val="5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70323_3*l_i*1_1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170323_3*l_i*1_3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"/>
  <p:tag name="KSO_WM_UNIT_ID" val="diagram20170323_3*l_i*1_6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7"/>
  <p:tag name="KSO_WM_UNIT_ID" val="diagram20170323_3*l_i*1_7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170323_3*l_i*1_5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8"/>
  <p:tag name="KSO_WM_UNIT_ID" val="diagram20170323_3*l_i*1_8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170323_3*l_i*1_2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170323_3*l_i*1_4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29.xml><?xml version="1.0" encoding="utf-8"?>
<p:tagLst xmlns:p="http://schemas.openxmlformats.org/presentationml/2006/main">
  <p:tag name="KSO_WM_UNIT_VALUE" val="179*2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1"/>
  <p:tag name="KSO_WM_UNIT_ID" val="diagram20170323_3*l_x*1_1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3.xml><?xml version="1.0" encoding="utf-8"?>
<p:tagLst xmlns:p="http://schemas.openxmlformats.org/presentationml/2006/main">
  <p:tag name="ISLIDE.VECTOR" val="276f6fe0-8bfb-4d79-8775-e0e23446d2e4"/>
</p:tagLst>
</file>

<file path=ppt/tags/tag330.xml><?xml version="1.0" encoding="utf-8"?>
<p:tagLst xmlns:p="http://schemas.openxmlformats.org/presentationml/2006/main">
  <p:tag name="KSO_WM_UNIT_SUBTYPE" val="a"/>
  <p:tag name="KSO_WM_UNIT_PRESET_TEXT" val="单击此处添加文本具体内容，简明扼要地阐述你的观点。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70323_3*l_h_f*1_3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170323_3*l_h_i*1_3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32.xml><?xml version="1.0" encoding="utf-8"?>
<p:tagLst xmlns:p="http://schemas.openxmlformats.org/presentationml/2006/main">
  <p:tag name="KSO_WM_UNIT_SUBTYPE" val="a"/>
  <p:tag name="KSO_WM_UNIT_PRESET_TEXT" val="单击此处添加文本具体内容，简明扼要地阐述你的观点。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70323_3*l_h_f*1_2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170323_3*l_h_i*1_2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34.xml><?xml version="1.0" encoding="utf-8"?>
<p:tagLst xmlns:p="http://schemas.openxmlformats.org/presentationml/2006/main">
  <p:tag name="KSO_WM_UNIT_SUBTYPE" val="a"/>
  <p:tag name="KSO_WM_UNIT_PRESET_TEXT" val="单击此处添加文本具体内容，简明扼要地阐述你的观点。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323_3*l_h_f*1_1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170323_3*l_h_i*1_1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36.xml><?xml version="1.0" encoding="utf-8"?>
<p:tagLst xmlns:p="http://schemas.openxmlformats.org/presentationml/2006/main">
  <p:tag name="KSO_WM_UNIT_SUBTYPE" val="a"/>
  <p:tag name="KSO_WM_UNIT_PRESET_TEXT" val="单击此处添加文本具体内容，简明扼要地阐述你的观点。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70323_3*l_h_f*1_4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170323_3*l_h_i*1_4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528.7000377891238,&quot;left&quot;:-72.14905511811023,&quot;top&quot;:118.05,&quot;width&quot;:1004.3490551181103}"/>
</p:tagLst>
</file>

<file path=ppt/tags/tag338.xml><?xml version="1.0" encoding="utf-8"?>
<p:tagLst xmlns:p="http://schemas.openxmlformats.org/presentationml/2006/main">
  <p:tag name="KSO_WM_UNIT_VALUE" val="182*1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2"/>
  <p:tag name="KSO_WM_UNIT_ID" val="diagram20170323_3*l_x*1_2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DIAGRAM_VIRTUALLY_FRAME" val="{&quot;height&quot;:528.7000377891238,&quot;left&quot;:-72.14905511811023,&quot;top&quot;:118.05,&quot;width&quot;:1004.3490551181103}"/>
</p:tagLst>
</file>

<file path=ppt/tags/tag339.xml><?xml version="1.0" encoding="utf-8"?>
<p:tagLst xmlns:p="http://schemas.openxmlformats.org/presentationml/2006/main">
  <p:tag name="KSO_WM_UNIT_VALUE" val="148*15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3"/>
  <p:tag name="KSO_WM_UNIT_ID" val="diagram20170323_3*l_x*1_3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DIAGRAM_VIRTUALLY_FRAME" val="{&quot;height&quot;:528.7000377891238,&quot;left&quot;:-72.14905511811023,&quot;top&quot;:118.05,&quot;width&quot;:1004.3490551181103}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"/>
  <p:tag name="KSO_WM_UNIT_ID" val="diagram160384_6*m_i*1_1"/>
  <p:tag name="KSO_WM_UNIT_CLEAR" val="1"/>
  <p:tag name="KSO_WM_UNIT_LAYERLEVEL" val="1_1"/>
  <p:tag name="KSO_WM_DIAGRAM_GROUP_CODE" val="m1-1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70323_3*l_i*1_1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170323_3*l_i*1_3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"/>
  <p:tag name="KSO_WM_UNIT_ID" val="diagram20170323_3*l_i*1_6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7"/>
  <p:tag name="KSO_WM_UNIT_ID" val="diagram20170323_3*l_i*1_7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170323_3*l_i*1_5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8"/>
  <p:tag name="KSO_WM_UNIT_ID" val="diagram20170323_3*l_i*1_8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170323_3*l_i*1_2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170323_3*l_i*1_4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48.xml><?xml version="1.0" encoding="utf-8"?>
<p:tagLst xmlns:p="http://schemas.openxmlformats.org/presentationml/2006/main">
  <p:tag name="KSO_WM_UNIT_VALUE" val="179*2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1"/>
  <p:tag name="KSO_WM_UNIT_ID" val="diagram20170323_3*l_x*1_1"/>
  <p:tag name="KSO_WM_TEMPLATE_CATEGORY" val="diagram"/>
  <p:tag name="KSO_WM_TEMPLATE_INDEX" val="2017032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49.xml><?xml version="1.0" encoding="utf-8"?>
<p:tagLst xmlns:p="http://schemas.openxmlformats.org/presentationml/2006/main">
  <p:tag name="KSO_WM_UNIT_SUBTYPE" val="a"/>
  <p:tag name="KSO_WM_UNIT_PRESET_TEXT" val="单击此处添加文本具体内容，简明扼要地阐述你的观点。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70323_3*l_h_f*1_3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"/>
  <p:tag name="KSO_WM_TEMPLATE_CATEGORY" val="diagram"/>
  <p:tag name="KSO_WM_TEMPLATE_INDEX" val="160384"/>
  <p:tag name="KSO_WM_UNIT_INDEX" val="1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170323_3*l_h_i*1_3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351.xml><?xml version="1.0" encoding="utf-8"?>
<p:tagLst xmlns:p="http://schemas.openxmlformats.org/presentationml/2006/main">
  <p:tag name="KSO_WM_UNIT_SUBTYPE" val="a"/>
  <p:tag name="KSO_WM_UNIT_PRESET_TEXT" val="单击此处添加文本具体内容，简明扼要地阐述你的观点。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70323_3*l_h_f*1_2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170323_3*l_h_i*1_2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53.xml><?xml version="1.0" encoding="utf-8"?>
<p:tagLst xmlns:p="http://schemas.openxmlformats.org/presentationml/2006/main">
  <p:tag name="KSO_WM_UNIT_SUBTYPE" val="a"/>
  <p:tag name="KSO_WM_UNIT_PRESET_TEXT" val="单击此处添加文本具体内容，简明扼要地阐述你的观点。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323_3*l_h_f*1_1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170323_3*l_h_i*1_1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355.xml><?xml version="1.0" encoding="utf-8"?>
<p:tagLst xmlns:p="http://schemas.openxmlformats.org/presentationml/2006/main">
  <p:tag name="KSO_WM_UNIT_SUBTYPE" val="a"/>
  <p:tag name="KSO_WM_UNIT_PRESET_TEXT" val="单击此处添加文本具体内容，简明扼要地阐述你的观点。"/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70323_3*l_h_f*1_4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170323_3*l_h_i*1_4_1"/>
  <p:tag name="KSO_WM_TEMPLATE_CATEGORY" val="diagram"/>
  <p:tag name="KSO_WM_TEMPLATE_INDEX" val="2017032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57.xml><?xml version="1.0" encoding="utf-8"?>
<p:tagLst xmlns:p="http://schemas.openxmlformats.org/presentationml/2006/main">
  <p:tag name="KSO_WM_UNIT_VALUE" val="182*1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2"/>
  <p:tag name="KSO_WM_UNIT_ID" val="diagram20170323_3*l_x*1_2"/>
  <p:tag name="KSO_WM_TEMPLATE_CATEGORY" val="diagram"/>
  <p:tag name="KSO_WM_TEMPLATE_INDEX" val="20170323"/>
  <p:tag name="KSO_WM_UNIT_LAYERLEVEL" val="1_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VALUE" val="148*15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3"/>
  <p:tag name="KSO_WM_UNIT_ID" val="diagram20170323_3*l_x*1_3"/>
  <p:tag name="KSO_WM_TEMPLATE_CATEGORY" val="diagram"/>
  <p:tag name="KSO_WM_TEMPLATE_INDEX" val="20170323"/>
  <p:tag name="KSO_WM_UNIT_LAYERLEVEL" val="1_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87725_4*l_h_a*1_4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8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2"/>
  <p:tag name="KSO_WM_UNIT_ID" val="diagram160384_6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60.xml><?xml version="1.0" encoding="utf-8"?>
<p:tagLst xmlns:p="http://schemas.openxmlformats.org/presentationml/2006/main"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87725_4*l_h_f*1_4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87725_4*l_h_i*1_4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62.xml><?xml version="1.0" encoding="utf-8"?>
<p:tagLst xmlns:p="http://schemas.openxmlformats.org/presentationml/2006/main">
  <p:tag name="KSO_WM_UNIT_VALUE" val="99*7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187725_4*l_h_x*1_4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63.xml><?xml version="1.0" encoding="utf-8"?>
<p:tagLst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87725_4*l_h_a*1_3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7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64.xml><?xml version="1.0" encoding="utf-8"?>
<p:tagLst xmlns:p="http://schemas.openxmlformats.org/presentationml/2006/main"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87725_4*l_h_f*1_3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87725_4*l_h_i*1_3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66.xml><?xml version="1.0" encoding="utf-8"?>
<p:tagLst xmlns:p="http://schemas.openxmlformats.org/presentationml/2006/main">
  <p:tag name="KSO_WM_UNIT_VALUE" val="95*1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187725_4*l_h_x*1_3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67.xml><?xml version="1.0" encoding="utf-8"?>
<p:tagLst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87725_4*l_h_a*1_2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6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68.xml><?xml version="1.0" encoding="utf-8"?>
<p:tagLst xmlns:p="http://schemas.openxmlformats.org/presentationml/2006/main"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87725_4*l_h_f*1_2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87725_4*l_h_i*1_2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3"/>
  <p:tag name="KSO_WM_UNIT_ID" val="diagram160384_6*m_i*1_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70.xml><?xml version="1.0" encoding="utf-8"?>
<p:tagLst xmlns:p="http://schemas.openxmlformats.org/presentationml/2006/main">
  <p:tag name="KSO_WM_UNIT_VALUE" val="74*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187725_4*l_h_x*1_2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71.xml><?xml version="1.0" encoding="utf-8"?>
<p:tagLst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87725_4*l_h_a*1_1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5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72.xml><?xml version="1.0" encoding="utf-8"?>
<p:tagLst xmlns:p="http://schemas.openxmlformats.org/presentationml/2006/main"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87725_4*l_h_f*1_1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87725_4*l_h_i*1_1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74.xml><?xml version="1.0" encoding="utf-8"?>
<p:tagLst xmlns:p="http://schemas.openxmlformats.org/presentationml/2006/main">
  <p:tag name="KSO_WM_UNIT_VALUE" val="93*1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187725_4*l_h_x*1_1_1"/>
  <p:tag name="KSO_WM_TEMPLATE_CATEGORY" val="diagram"/>
  <p:tag name="KSO_WM_TEMPLATE_INDEX" val="20187725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51.1777952755906,&quot;left&quot;:128.5,&quot;top&quot;:125.84826771653543,&quot;width&quot;:552.6054330708661}"/>
</p:tagLst>
</file>

<file path=ppt/tags/tag375.xml><?xml version="1.0" encoding="utf-8"?>
<p:tagLst xmlns:p="http://schemas.openxmlformats.org/presentationml/2006/main">
  <p:tag name="KSO_WM_SLIDE_ITEM_CNT" val="4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68780_3*l_h_i*1_1_1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68780_3*l_h_i*1_1_2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68780_3*l_h_a*1_1_1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79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68780_3*l_h_f*1_1_1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1_1"/>
  <p:tag name="KSO_WM_UNIT_ID" val="diagram160384_6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68780_3*l_h_i*1_2_2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68780_3*l_h_i*1_2_1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68780_3*l_h_a*1_2_1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83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68780_3*l_h_f*1_2_1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68780_3*l_h_i*1_3_1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68780_3*l_h_i*1_3_2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68780_3*l_h_a*1_3_1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87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68780_3*l_h_f*1_3_1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68780_3*l_h_i*1_4_1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68780_3*l_h_i*1_4_2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4"/>
  <p:tag name="KSO_WM_UNIT_ID" val="diagram160384_6*m_i*1_4"/>
  <p:tag name="KSO_WM_UNIT_CLEAR" val="1"/>
  <p:tag name="KSO_WM_UNIT_LAYERLEVEL" val="1_1"/>
  <p:tag name="KSO_WM_DIAGRAM_GROUP_CODE" val="m1-1"/>
  <p:tag name="KSO_WM_UNIT_LINE_FORE_SCHEMECOLOR_INDEX" val="5"/>
  <p:tag name="KSO_WM_UNIT_LINE_FILL_TYPE" val="2"/>
</p:tagLst>
</file>

<file path=ppt/tags/tag3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68780_3*l_h_a*1_4_1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91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68780_3*l_h_f*1_4_1"/>
  <p:tag name="KSO_WM_TEMPLATE_CATEGORY" val="diagram"/>
  <p:tag name="KSO_WM_TEMPLATE_INDEX" val="20168780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392.xml><?xml version="1.0" encoding="utf-8"?>
<p:tagLst xmlns:p="http://schemas.openxmlformats.org/presentationml/2006/main">
  <p:tag name="KSO_WM_SLIDE_ITEM_CNT" val="4"/>
</p:tagLst>
</file>

<file path=ppt/tags/tag393.xml><?xml version="1.0" encoding="utf-8"?>
<p:tagLst xmlns:p="http://schemas.openxmlformats.org/presentationml/2006/main">
  <p:tag name="KSO_WM_UNIT_PLACING_PICTURE_USER_VIEWPORT" val="{&quot;height&quot;:10919,&quot;width&quot;:11007}"/>
</p:tagLst>
</file>

<file path=ppt/tags/tag394.xml><?xml version="1.0" encoding="utf-8"?>
<p:tagLst xmlns:p="http://schemas.openxmlformats.org/presentationml/2006/main">
  <p:tag name="KSO_WPP_MARK_KEY" val="8748e02d-ba35-410a-bdf8-890c3bcb3a10"/>
  <p:tag name="COMMONDATA" val="eyJoZGlkIjoiOTliNWZiNGUzZjU3NDAyY2JiZmZkZjRhZWJjZTA4YzMifQ=="/>
  <p:tag name="commondata" val="eyJoZGlkIjoiNmU4ODU1MmNiZGRhMzA4MGMyZmU5YjEzNzcyOTgzNTAifQ==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0"/>
  <p:tag name="KSO_WM_TEMPLATE_CATEGORY" val="diagram"/>
  <p:tag name="KSO_WM_TEMPLATE_INDEX" val="160384"/>
  <p:tag name="KSO_WM_UNIT_INDEX" val="10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5"/>
  <p:tag name="KSO_WM_UNIT_ID" val="diagram160384_6*m_i*1_5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6"/>
  <p:tag name="KSO_WM_UNIT_ID" val="diagram160384_6*m_i*1_6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3_1"/>
  <p:tag name="KSO_WM_UNIT_ID" val="diagram160384_6*m_h_f*1_3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7"/>
  <p:tag name="KSO_WM_UNIT_ID" val="diagram160384_6*m_i*1_7"/>
  <p:tag name="KSO_WM_UNIT_CLEAR" val="1"/>
  <p:tag name="KSO_WM_UNIT_LAYERLEVEL" val="1_1"/>
  <p:tag name="KSO_WM_DIAGRAM_GROUP_CODE" val="m1-1"/>
  <p:tag name="KSO_WM_UNIT_LINE_FORE_SCHEMECOLOR_INDEX" val="7"/>
  <p:tag name="KSO_WM_UNIT_LINE_FILL_TYPE" val="2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9"/>
  <p:tag name="KSO_WM_TEMPLATE_CATEGORY" val="diagram"/>
  <p:tag name="KSO_WM_TEMPLATE_INDEX" val="160384"/>
  <p:tag name="KSO_WM_UNIT_INDEX" val="19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8"/>
  <p:tag name="KSO_WM_UNIT_ID" val="diagram160384_6*m_i*1_8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9"/>
  <p:tag name="KSO_WM_UNIT_ID" val="diagram160384_6*m_i*1_9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5_1"/>
  <p:tag name="KSO_WM_UNIT_ID" val="diagram160384_6*m_h_f*1_5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0"/>
  <p:tag name="KSO_WM_UNIT_ID" val="diagram160384_6*m_i*1_10"/>
  <p:tag name="KSO_WM_UNIT_CLEAR" val="1"/>
  <p:tag name="KSO_WM_UNIT_LAYERLEVEL" val="1_1"/>
  <p:tag name="KSO_WM_DIAGRAM_GROUP_CODE" val="m1-1"/>
  <p:tag name="KSO_WM_UNIT_LINE_FORE_SCHEMECOLOR_INDEX" val="9"/>
  <p:tag name="KSO_WM_UNIT_LINE_FILL_TYPE" val="2"/>
</p:tagLst>
</file>

<file path=ppt/tags/tag5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28"/>
  <p:tag name="KSO_WM_TEMPLATE_CATEGORY" val="diagram"/>
  <p:tag name="KSO_WM_TEMPLATE_INDEX" val="160384"/>
  <p:tag name="KSO_WM_UNIT_INDEX" val="28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1"/>
  <p:tag name="KSO_WM_UNIT_ID" val="diagram160384_6*m_i*1_11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2"/>
  <p:tag name="KSO_WM_UNIT_ID" val="diagram160384_6*m_i*1_12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2_1"/>
  <p:tag name="KSO_WM_UNIT_ID" val="diagram160384_6*m_h_f*1_2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3"/>
  <p:tag name="KSO_WM_UNIT_ID" val="diagram160384_6*m_i*1_13"/>
  <p:tag name="KSO_WM_UNIT_CLEAR" val="1"/>
  <p:tag name="KSO_WM_UNIT_LAYERLEVEL" val="1_1"/>
  <p:tag name="KSO_WM_DIAGRAM_GROUP_CODE" val="m1-1"/>
  <p:tag name="KSO_WM_UNIT_LINE_FORE_SCHEMECOLOR_INDEX" val="6"/>
  <p:tag name="KSO_WM_UNIT_LINE_FILL_TYPE" val="2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37"/>
  <p:tag name="KSO_WM_TEMPLATE_CATEGORY" val="diagram"/>
  <p:tag name="KSO_WM_TEMPLATE_INDEX" val="160384"/>
  <p:tag name="KSO_WM_UNIT_INDEX" val="37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4"/>
  <p:tag name="KSO_WM_UNIT_ID" val="diagram160384_6*m_i*1_14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5"/>
  <p:tag name="KSO_WM_UNIT_ID" val="diagram160384_6*m_i*1_15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4_1"/>
  <p:tag name="KSO_WM_UNIT_ID" val="diagram160384_6*m_h_f*1_4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6"/>
  <p:tag name="KSO_WM_UNIT_ID" val="diagram160384_6*m_i*1_16"/>
  <p:tag name="KSO_WM_UNIT_CLEAR" val="1"/>
  <p:tag name="KSO_WM_UNIT_LAYERLEVEL" val="1_1"/>
  <p:tag name="KSO_WM_DIAGRAM_GROUP_CODE" val="m1-1"/>
  <p:tag name="KSO_WM_UNIT_LINE_FORE_SCHEMECOLOR_INDEX" val="8"/>
  <p:tag name="KSO_WM_UNIT_LINE_FILL_TYPE" val="2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"/>
  <p:tag name="KSO_WM_UNIT_ID" val="diagram160384_5*m_i*1_1"/>
  <p:tag name="KSO_WM_UNIT_CLEAR" val="1"/>
  <p:tag name="KSO_WM_UNIT_LAYERLEVEL" val="1_1"/>
  <p:tag name="KSO_WM_DIAGRAM_GROUP_CODE" val="m1-1"/>
  <p:tag name="KSO_WM_DIAGRAM_VIRTUALLY_FRAME" val="{&quot;height&quot;:359.487874015748,&quot;left&quot;:26.81433070866142,&quot;top&quot;:123.26401574803148,&quot;width&quot;:901.2714173228345}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46"/>
  <p:tag name="KSO_WM_TEMPLATE_CATEGORY" val="diagram"/>
  <p:tag name="KSO_WM_TEMPLATE_INDEX" val="160384"/>
  <p:tag name="KSO_WM_UNIT_INDEX" val="46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7"/>
  <p:tag name="KSO_WM_UNIT_ID" val="diagram160384_6*m_i*1_17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8"/>
  <p:tag name="KSO_WM_UNIT_ID" val="diagram160384_6*m_i*1_18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6_1"/>
  <p:tag name="KSO_WM_UNIT_ID" val="diagram160384_6*m_h_f*1_6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9"/>
  <p:tag name="KSO_WM_UNIT_ID" val="diagram160384_6*m_i*1_19"/>
  <p:tag name="KSO_WM_UNIT_CLEAR" val="1"/>
  <p:tag name="KSO_WM_UNIT_LAYERLEVEL" val="1_1"/>
  <p:tag name="KSO_WM_DIAGRAM_GROUP_CODE" val="m1-1"/>
  <p:tag name="KSO_WM_UNIT_LINE_FORE_SCHEMECOLOR_INDEX" val="10"/>
  <p:tag name="KSO_WM_UNIT_LINE_FILL_TYPE" val="2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9"/>
  <p:tag name="KSO_WM_TEMPLATE_CATEGORY" val="diagram"/>
  <p:tag name="KSO_WM_TEMPLATE_INDEX" val="160384"/>
  <p:tag name="KSO_WM_UNIT_INDEX" val="19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8"/>
  <p:tag name="KSO_WM_UNIT_ID" val="diagram160384_6*m_i*1_8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9"/>
  <p:tag name="KSO_WM_UNIT_ID" val="diagram160384_6*m_i*1_9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6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5_1"/>
  <p:tag name="KSO_WM_UNIT_ID" val="diagram160384_6*m_h_f*1_5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6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0"/>
  <p:tag name="KSO_WM_UNIT_ID" val="diagram160384_6*m_i*1_10"/>
  <p:tag name="KSO_WM_UNIT_CLEAR" val="1"/>
  <p:tag name="KSO_WM_UNIT_LAYERLEVEL" val="1_1"/>
  <p:tag name="KSO_WM_DIAGRAM_GROUP_CODE" val="m1-1"/>
  <p:tag name="KSO_WM_UNIT_LINE_FORE_SCHEMECOLOR_INDEX" val="9"/>
  <p:tag name="KSO_WM_UNIT_LINE_FILL_TYPE" val="2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5*i*1"/>
  <p:tag name="KSO_WM_TEMPLATE_CATEGORY" val="diagram"/>
  <p:tag name="KSO_WM_TEMPLATE_INDEX" val="160384"/>
  <p:tag name="KSO_WM_UNIT_INDEX" val="1"/>
  <p:tag name="KSO_WM_DIAGRAM_VIRTUALLY_FRAME" val="{&quot;height&quot;:359.487874015748,&quot;left&quot;:26.81433070866142,&quot;top&quot;:123.26401574803148,&quot;width&quot;:901.2714173228345}"/>
</p:tagLst>
</file>

<file path=ppt/tags/tag70.xml><?xml version="1.0" encoding="utf-8"?>
<p:tagLst xmlns:p="http://schemas.openxmlformats.org/presentationml/2006/main">
  <p:tag name="ISLIDE.VECTOR" val="276f6fe0-8bfb-4d79-8775-e0e23446d2e4"/>
</p:tagLst>
</file>

<file path=ppt/tags/tag71.xml><?xml version="1.0" encoding="utf-8"?>
<p:tagLst xmlns:p="http://schemas.openxmlformats.org/presentationml/2006/main">
  <p:tag name="ISLIDE.VECTOR" val="276f6fe0-8bfb-4d79-8775-e0e23446d2e4"/>
</p:tagLst>
</file>

<file path=ppt/tags/tag7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"/>
  <p:tag name="KSO_WM_UNIT_ID" val="diagram160384_6*m_i*1_1"/>
  <p:tag name="KSO_WM_UNIT_CLEAR" val="1"/>
  <p:tag name="KSO_WM_UNIT_LAYERLEVEL" val="1_1"/>
  <p:tag name="KSO_WM_DIAGRAM_GROUP_CODE" val="m1-1"/>
</p:tagLst>
</file>

<file path=ppt/tags/tag7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"/>
  <p:tag name="KSO_WM_TEMPLATE_CATEGORY" val="diagram"/>
  <p:tag name="KSO_WM_TEMPLATE_INDEX" val="160384"/>
  <p:tag name="KSO_WM_UNIT_INDEX" val="1"/>
</p:tagLst>
</file>

<file path=ppt/tags/tag7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2"/>
  <p:tag name="KSO_WM_UNIT_ID" val="diagram160384_6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3"/>
  <p:tag name="KSO_WM_UNIT_ID" val="diagram160384_6*m_i*1_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1_1"/>
  <p:tag name="KSO_WM_UNIT_ID" val="diagram160384_6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4"/>
  <p:tag name="KSO_WM_UNIT_ID" val="diagram160384_6*m_i*1_4"/>
  <p:tag name="KSO_WM_UNIT_CLEAR" val="1"/>
  <p:tag name="KSO_WM_UNIT_LAYERLEVEL" val="1_1"/>
  <p:tag name="KSO_WM_DIAGRAM_GROUP_CODE" val="m1-1"/>
  <p:tag name="KSO_WM_UNIT_LINE_FORE_SCHEMECOLOR_INDEX" val="5"/>
  <p:tag name="KSO_WM_UNIT_LINE_FILL_TYPE" val="2"/>
</p:tagLst>
</file>

<file path=ppt/tags/tag7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0"/>
  <p:tag name="KSO_WM_TEMPLATE_CATEGORY" val="diagram"/>
  <p:tag name="KSO_WM_TEMPLATE_INDEX" val="160384"/>
  <p:tag name="KSO_WM_UNIT_INDEX" val="10"/>
</p:tagLst>
</file>

<file path=ppt/tags/tag7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5"/>
  <p:tag name="KSO_WM_UNIT_ID" val="diagram160384_6*m_i*1_5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2"/>
  <p:tag name="KSO_WM_UNIT_ID" val="diagram160384_5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8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6"/>
  <p:tag name="KSO_WM_UNIT_ID" val="diagram160384_6*m_i*1_6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8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3_1"/>
  <p:tag name="KSO_WM_UNIT_ID" val="diagram160384_6*m_h_f*1_3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8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7"/>
  <p:tag name="KSO_WM_UNIT_ID" val="diagram160384_6*m_i*1_7"/>
  <p:tag name="KSO_WM_UNIT_CLEAR" val="1"/>
  <p:tag name="KSO_WM_UNIT_LAYERLEVEL" val="1_1"/>
  <p:tag name="KSO_WM_DIAGRAM_GROUP_CODE" val="m1-1"/>
  <p:tag name="KSO_WM_UNIT_LINE_FORE_SCHEMECOLOR_INDEX" val="7"/>
  <p:tag name="KSO_WM_UNIT_LINE_FILL_TYPE" val="2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19"/>
  <p:tag name="KSO_WM_TEMPLATE_CATEGORY" val="diagram"/>
  <p:tag name="KSO_WM_TEMPLATE_INDEX" val="160384"/>
  <p:tag name="KSO_WM_UNIT_INDEX" val="19"/>
</p:tagLst>
</file>

<file path=ppt/tags/tag8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8"/>
  <p:tag name="KSO_WM_UNIT_ID" val="diagram160384_6*m_i*1_8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8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9"/>
  <p:tag name="KSO_WM_UNIT_ID" val="diagram160384_6*m_i*1_9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8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5_1"/>
  <p:tag name="KSO_WM_UNIT_ID" val="diagram160384_6*m_h_f*1_5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8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0"/>
  <p:tag name="KSO_WM_UNIT_ID" val="diagram160384_6*m_i*1_10"/>
  <p:tag name="KSO_WM_UNIT_CLEAR" val="1"/>
  <p:tag name="KSO_WM_UNIT_LAYERLEVEL" val="1_1"/>
  <p:tag name="KSO_WM_DIAGRAM_GROUP_CODE" val="m1-1"/>
  <p:tag name="KSO_WM_UNIT_LINE_FORE_SCHEMECOLOR_INDEX" val="9"/>
  <p:tag name="KSO_WM_UNIT_LINE_FILL_TYPE" val="2"/>
</p:tagLst>
</file>

<file path=ppt/tags/tag8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28"/>
  <p:tag name="KSO_WM_TEMPLATE_CATEGORY" val="diagram"/>
  <p:tag name="KSO_WM_TEMPLATE_INDEX" val="160384"/>
  <p:tag name="KSO_WM_UNIT_INDEX" val="28"/>
</p:tagLst>
</file>

<file path=ppt/tags/tag8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1"/>
  <p:tag name="KSO_WM_UNIT_ID" val="diagram160384_6*m_i*1_11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3"/>
  <p:tag name="KSO_WM_UNIT_ID" val="diagram160384_5*m_i*1_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DIAGRAM_VIRTUALLY_FRAME" val="{&quot;height&quot;:359.487874015748,&quot;left&quot;:26.81433070866142,&quot;top&quot;:123.26401574803148,&quot;width&quot;:901.2714173228345}"/>
</p:tagLst>
</file>

<file path=ppt/tags/tag9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2"/>
  <p:tag name="KSO_WM_UNIT_ID" val="diagram160384_6*m_i*1_12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9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2_1"/>
  <p:tag name="KSO_WM_UNIT_ID" val="diagram160384_6*m_h_f*1_2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9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3"/>
  <p:tag name="KSO_WM_UNIT_ID" val="diagram160384_6*m_i*1_13"/>
  <p:tag name="KSO_WM_UNIT_CLEAR" val="1"/>
  <p:tag name="KSO_WM_UNIT_LAYERLEVEL" val="1_1"/>
  <p:tag name="KSO_WM_DIAGRAM_GROUP_CODE" val="m1-1"/>
  <p:tag name="KSO_WM_UNIT_LINE_FORE_SCHEMECOLOR_INDEX" val="6"/>
  <p:tag name="KSO_WM_UNIT_LINE_FILL_TYPE" val="2"/>
</p:tagLst>
</file>

<file path=ppt/tags/tag9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37"/>
  <p:tag name="KSO_WM_TEMPLATE_CATEGORY" val="diagram"/>
  <p:tag name="KSO_WM_TEMPLATE_INDEX" val="160384"/>
  <p:tag name="KSO_WM_UNIT_INDEX" val="37"/>
</p:tagLst>
</file>

<file path=ppt/tags/tag9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4"/>
  <p:tag name="KSO_WM_UNIT_ID" val="diagram160384_6*m_i*1_14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9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5"/>
  <p:tag name="KSO_WM_UNIT_ID" val="diagram160384_6*m_i*1_15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9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h_f"/>
  <p:tag name="KSO_WM_UNIT_INDEX" val="1_4_1"/>
  <p:tag name="KSO_WM_UNIT_ID" val="diagram160384_6*m_h_f*1_4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UNIT_PRESET_TEXT_LEN" val="18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9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6"/>
  <p:tag name="KSO_WM_UNIT_ID" val="diagram160384_6*m_i*1_16"/>
  <p:tag name="KSO_WM_UNIT_CLEAR" val="1"/>
  <p:tag name="KSO_WM_UNIT_LAYERLEVEL" val="1_1"/>
  <p:tag name="KSO_WM_DIAGRAM_GROUP_CODE" val="m1-1"/>
  <p:tag name="KSO_WM_UNIT_LINE_FORE_SCHEMECOLOR_INDEX" val="8"/>
  <p:tag name="KSO_WM_UNIT_LINE_FILL_TYPE" val="2"/>
</p:tagLst>
</file>

<file path=ppt/tags/tag9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84_6*i*46"/>
  <p:tag name="KSO_WM_TEMPLATE_CATEGORY" val="diagram"/>
  <p:tag name="KSO_WM_TEMPLATE_INDEX" val="160384"/>
  <p:tag name="KSO_WM_UNIT_INDEX" val="46"/>
</p:tagLst>
</file>

<file path=ppt/tags/tag9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4"/>
  <p:tag name="KSO_WM_UNIT_TYPE" val="m_i"/>
  <p:tag name="KSO_WM_UNIT_INDEX" val="1_17"/>
  <p:tag name="KSO_WM_UNIT_ID" val="diagram160384_6*m_i*1_17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3933</Words>
  <Application>WPS 演示</Application>
  <PresentationFormat>宽屏</PresentationFormat>
  <Paragraphs>594</Paragraphs>
  <Slides>33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华文细黑</vt:lpstr>
      <vt:lpstr>黑体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微软公司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尹 欢</dc:creator>
  <cp:lastModifiedBy>刘亚旋</cp:lastModifiedBy>
  <cp:revision>117</cp:revision>
  <dcterms:created xsi:type="dcterms:W3CDTF">2020-10-11T03:09:00Z</dcterms:created>
  <dcterms:modified xsi:type="dcterms:W3CDTF">2026-05-06T04:07:12Z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6495D309B38540ACAA8FE12398598B00</vt:lpwstr>
  </property>
</Properties>
</file>